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7.xml" ContentType="application/vnd.openxmlformats-officedocument.presentationml.slide+xml"/>
  <Override PartName="/ppt/slides/slide88.xml" ContentType="application/vnd.openxmlformats-officedocument.presentationml.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diagrams/layout6.xml" ContentType="application/vnd.openxmlformats-officedocument.drawingml.diagramLayout+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Default Extension="gif" ContentType="image/gif"/>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108.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12.xml" ContentType="application/vnd.openxmlformats-officedocument.presentationml.notesSlide+xml"/>
  <Override PartName="/ppt/diagrams/colors8.xml" ContentType="application/vnd.openxmlformats-officedocument.drawingml.diagramColors+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7"/>
  </p:notesMasterIdLst>
  <p:sldIdLst>
    <p:sldId id="256" r:id="rId2"/>
    <p:sldId id="434" r:id="rId3"/>
    <p:sldId id="264" r:id="rId4"/>
    <p:sldId id="265" r:id="rId5"/>
    <p:sldId id="266" r:id="rId6"/>
    <p:sldId id="415" r:id="rId7"/>
    <p:sldId id="267" r:id="rId8"/>
    <p:sldId id="268" r:id="rId9"/>
    <p:sldId id="269" r:id="rId10"/>
    <p:sldId id="270" r:id="rId11"/>
    <p:sldId id="271" r:id="rId12"/>
    <p:sldId id="416" r:id="rId13"/>
    <p:sldId id="417" r:id="rId14"/>
    <p:sldId id="418" r:id="rId15"/>
    <p:sldId id="419" r:id="rId16"/>
    <p:sldId id="420" r:id="rId17"/>
    <p:sldId id="421" r:id="rId18"/>
    <p:sldId id="422" r:id="rId19"/>
    <p:sldId id="423" r:id="rId20"/>
    <p:sldId id="424" r:id="rId21"/>
    <p:sldId id="425" r:id="rId22"/>
    <p:sldId id="426" r:id="rId23"/>
    <p:sldId id="427" r:id="rId24"/>
    <p:sldId id="428" r:id="rId25"/>
    <p:sldId id="429" r:id="rId26"/>
    <p:sldId id="430" r:id="rId27"/>
    <p:sldId id="431" r:id="rId28"/>
    <p:sldId id="432" r:id="rId29"/>
    <p:sldId id="433" r:id="rId30"/>
    <p:sldId id="385" r:id="rId31"/>
    <p:sldId id="386" r:id="rId32"/>
    <p:sldId id="387" r:id="rId33"/>
    <p:sldId id="388" r:id="rId34"/>
    <p:sldId id="389" r:id="rId35"/>
    <p:sldId id="390" r:id="rId36"/>
    <p:sldId id="391" r:id="rId37"/>
    <p:sldId id="392" r:id="rId38"/>
    <p:sldId id="393" r:id="rId39"/>
    <p:sldId id="394" r:id="rId40"/>
    <p:sldId id="395" r:id="rId41"/>
    <p:sldId id="396" r:id="rId42"/>
    <p:sldId id="397" r:id="rId43"/>
    <p:sldId id="398" r:id="rId44"/>
    <p:sldId id="399" r:id="rId45"/>
    <p:sldId id="400" r:id="rId46"/>
    <p:sldId id="401" r:id="rId47"/>
    <p:sldId id="402" r:id="rId48"/>
    <p:sldId id="403" r:id="rId49"/>
    <p:sldId id="404" r:id="rId50"/>
    <p:sldId id="405" r:id="rId51"/>
    <p:sldId id="406" r:id="rId52"/>
    <p:sldId id="407" r:id="rId53"/>
    <p:sldId id="408" r:id="rId54"/>
    <p:sldId id="409" r:id="rId55"/>
    <p:sldId id="410" r:id="rId56"/>
    <p:sldId id="411" r:id="rId57"/>
    <p:sldId id="412" r:id="rId58"/>
    <p:sldId id="413" r:id="rId59"/>
    <p:sldId id="414"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455" r:id="rId74"/>
    <p:sldId id="435" r:id="rId75"/>
    <p:sldId id="436" r:id="rId76"/>
    <p:sldId id="437" r:id="rId77"/>
    <p:sldId id="438" r:id="rId78"/>
    <p:sldId id="439" r:id="rId79"/>
    <p:sldId id="440" r:id="rId80"/>
    <p:sldId id="441" r:id="rId81"/>
    <p:sldId id="442" r:id="rId82"/>
    <p:sldId id="443" r:id="rId83"/>
    <p:sldId id="444" r:id="rId84"/>
    <p:sldId id="445" r:id="rId85"/>
    <p:sldId id="446" r:id="rId86"/>
    <p:sldId id="447" r:id="rId87"/>
    <p:sldId id="448" r:id="rId88"/>
    <p:sldId id="449" r:id="rId89"/>
    <p:sldId id="450" r:id="rId90"/>
    <p:sldId id="451" r:id="rId91"/>
    <p:sldId id="452" r:id="rId92"/>
    <p:sldId id="453" r:id="rId93"/>
    <p:sldId id="454" r:id="rId94"/>
    <p:sldId id="273" r:id="rId95"/>
    <p:sldId id="274" r:id="rId96"/>
    <p:sldId id="275" r:id="rId97"/>
    <p:sldId id="276" r:id="rId98"/>
    <p:sldId id="277" r:id="rId99"/>
    <p:sldId id="278" r:id="rId100"/>
    <p:sldId id="279" r:id="rId101"/>
    <p:sldId id="384" r:id="rId102"/>
    <p:sldId id="281" r:id="rId103"/>
    <p:sldId id="282" r:id="rId104"/>
    <p:sldId id="283" r:id="rId105"/>
    <p:sldId id="284" r:id="rId106"/>
    <p:sldId id="285" r:id="rId107"/>
    <p:sldId id="287" r:id="rId108"/>
    <p:sldId id="288" r:id="rId109"/>
    <p:sldId id="289" r:id="rId110"/>
    <p:sldId id="290" r:id="rId111"/>
    <p:sldId id="291" r:id="rId112"/>
    <p:sldId id="292" r:id="rId113"/>
    <p:sldId id="293" r:id="rId114"/>
    <p:sldId id="294" r:id="rId115"/>
    <p:sldId id="295" r:id="rId1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F09E26"/>
  </p:clrMru>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9D5CFA-8885-4DBF-98D1-0018C444997F}" type="doc">
      <dgm:prSet loTypeId="urn:microsoft.com/office/officeart/2005/8/layout/orgChart1" loCatId="hierarchy" qsTypeId="urn:microsoft.com/office/officeart/2005/8/quickstyle/3d3" qsCatId="3D" csTypeId="urn:microsoft.com/office/officeart/2005/8/colors/accent1_2" csCatId="accent1" phldr="1"/>
      <dgm:spPr/>
      <dgm:t>
        <a:bodyPr/>
        <a:lstStyle/>
        <a:p>
          <a:endParaRPr lang="de-DE"/>
        </a:p>
      </dgm:t>
    </dgm:pt>
    <dgm:pt modelId="{1470B33A-DA0D-4A36-BC0D-307A0CCCE3A9}">
      <dgm:prSet/>
      <dgm:spPr/>
      <dgm:t>
        <a:bodyPr/>
        <a:lstStyle/>
        <a:p>
          <a:pPr rtl="0"/>
          <a:r>
            <a:rPr lang="de-DE" dirty="0" smtClean="0"/>
            <a:t>Kapitalbedarfsplanung</a:t>
          </a:r>
          <a:endParaRPr lang="de-DE" dirty="0"/>
        </a:p>
      </dgm:t>
    </dgm:pt>
    <dgm:pt modelId="{E298C1AF-475A-48F7-8215-E90D1D2EC170}" type="parTrans" cxnId="{2EFF2304-41C2-4198-B8AD-7787C766059D}">
      <dgm:prSet/>
      <dgm:spPr/>
      <dgm:t>
        <a:bodyPr/>
        <a:lstStyle/>
        <a:p>
          <a:endParaRPr lang="de-DE"/>
        </a:p>
      </dgm:t>
    </dgm:pt>
    <dgm:pt modelId="{119C427F-23B5-4FD7-B9E8-3E57AB9C7DC3}" type="sibTrans" cxnId="{2EFF2304-41C2-4198-B8AD-7787C766059D}">
      <dgm:prSet/>
      <dgm:spPr/>
      <dgm:t>
        <a:bodyPr/>
        <a:lstStyle/>
        <a:p>
          <a:endParaRPr lang="de-DE"/>
        </a:p>
      </dgm:t>
    </dgm:pt>
    <dgm:pt modelId="{ADDFB577-E7A9-4DB9-A473-EB3DF5F6E387}">
      <dgm:prSet/>
      <dgm:spPr/>
      <dgm:t>
        <a:bodyPr/>
        <a:lstStyle/>
        <a:p>
          <a:pPr rtl="0"/>
          <a:r>
            <a:rPr lang="de-DE" dirty="0" smtClean="0"/>
            <a:t>Liquiditätsplanung</a:t>
          </a:r>
          <a:endParaRPr lang="de-DE" dirty="0"/>
        </a:p>
      </dgm:t>
    </dgm:pt>
    <dgm:pt modelId="{8EBEDE77-A166-4FD6-A812-1D64B66BD766}" type="parTrans" cxnId="{C48A8398-7EDD-4AA7-BE69-2F753F1E9902}">
      <dgm:prSet/>
      <dgm:spPr/>
      <dgm:t>
        <a:bodyPr/>
        <a:lstStyle/>
        <a:p>
          <a:endParaRPr lang="de-DE"/>
        </a:p>
      </dgm:t>
    </dgm:pt>
    <dgm:pt modelId="{3D9ED295-FB12-495E-A296-C71A29F77EC1}" type="sibTrans" cxnId="{C48A8398-7EDD-4AA7-BE69-2F753F1E9902}">
      <dgm:prSet/>
      <dgm:spPr/>
      <dgm:t>
        <a:bodyPr/>
        <a:lstStyle/>
        <a:p>
          <a:endParaRPr lang="de-DE"/>
        </a:p>
      </dgm:t>
    </dgm:pt>
    <dgm:pt modelId="{A8E2BE20-63E5-49B3-9794-4CBA34C674AA}">
      <dgm:prSet/>
      <dgm:spPr/>
      <dgm:t>
        <a:bodyPr/>
        <a:lstStyle/>
        <a:p>
          <a:pPr rtl="0"/>
          <a:r>
            <a:rPr lang="de-DE" dirty="0" smtClean="0"/>
            <a:t>Strategische Finanzplanung</a:t>
          </a:r>
          <a:endParaRPr lang="de-DE" dirty="0"/>
        </a:p>
      </dgm:t>
    </dgm:pt>
    <dgm:pt modelId="{5A3FC5D2-A174-4F9E-B282-D490FFDCEB8B}" type="parTrans" cxnId="{6DF6DA67-8CE2-4952-972F-8C2AC5E5D610}">
      <dgm:prSet/>
      <dgm:spPr/>
      <dgm:t>
        <a:bodyPr/>
        <a:lstStyle/>
        <a:p>
          <a:endParaRPr lang="de-DE"/>
        </a:p>
      </dgm:t>
    </dgm:pt>
    <dgm:pt modelId="{4925CA11-9939-43C2-A892-DB5D3EF3BA79}" type="sibTrans" cxnId="{6DF6DA67-8CE2-4952-972F-8C2AC5E5D610}">
      <dgm:prSet/>
      <dgm:spPr/>
      <dgm:t>
        <a:bodyPr/>
        <a:lstStyle/>
        <a:p>
          <a:endParaRPr lang="de-DE"/>
        </a:p>
      </dgm:t>
    </dgm:pt>
    <dgm:pt modelId="{5C160334-2715-44E4-B1E2-6406BFC810E2}" type="pres">
      <dgm:prSet presAssocID="{AC9D5CFA-8885-4DBF-98D1-0018C444997F}" presName="hierChild1" presStyleCnt="0">
        <dgm:presLayoutVars>
          <dgm:orgChart val="1"/>
          <dgm:chPref val="1"/>
          <dgm:dir/>
          <dgm:animOne val="branch"/>
          <dgm:animLvl val="lvl"/>
          <dgm:resizeHandles/>
        </dgm:presLayoutVars>
      </dgm:prSet>
      <dgm:spPr/>
      <dgm:t>
        <a:bodyPr/>
        <a:lstStyle/>
        <a:p>
          <a:endParaRPr lang="de-DE"/>
        </a:p>
      </dgm:t>
    </dgm:pt>
    <dgm:pt modelId="{1293E68E-5563-4C32-AAE1-67578E5ABC20}" type="pres">
      <dgm:prSet presAssocID="{A8E2BE20-63E5-49B3-9794-4CBA34C674AA}" presName="hierRoot1" presStyleCnt="0">
        <dgm:presLayoutVars>
          <dgm:hierBranch val="init"/>
        </dgm:presLayoutVars>
      </dgm:prSet>
      <dgm:spPr/>
    </dgm:pt>
    <dgm:pt modelId="{C2C7C6F8-877D-47A5-9E64-D497C95AB529}" type="pres">
      <dgm:prSet presAssocID="{A8E2BE20-63E5-49B3-9794-4CBA34C674AA}" presName="rootComposite1" presStyleCnt="0"/>
      <dgm:spPr/>
    </dgm:pt>
    <dgm:pt modelId="{9B87941E-9B44-4A14-9F13-0FA7B7A703AF}" type="pres">
      <dgm:prSet presAssocID="{A8E2BE20-63E5-49B3-9794-4CBA34C674AA}" presName="rootText1" presStyleLbl="node0" presStyleIdx="0" presStyleCnt="1" custLinFactNeighborY="-31180">
        <dgm:presLayoutVars>
          <dgm:chPref val="3"/>
        </dgm:presLayoutVars>
      </dgm:prSet>
      <dgm:spPr/>
      <dgm:t>
        <a:bodyPr/>
        <a:lstStyle/>
        <a:p>
          <a:endParaRPr lang="de-DE"/>
        </a:p>
      </dgm:t>
    </dgm:pt>
    <dgm:pt modelId="{DFE888B5-43AC-4093-AEC5-9845287928A9}" type="pres">
      <dgm:prSet presAssocID="{A8E2BE20-63E5-49B3-9794-4CBA34C674AA}" presName="rootConnector1" presStyleLbl="node1" presStyleIdx="0" presStyleCnt="0"/>
      <dgm:spPr/>
      <dgm:t>
        <a:bodyPr/>
        <a:lstStyle/>
        <a:p>
          <a:endParaRPr lang="de-DE"/>
        </a:p>
      </dgm:t>
    </dgm:pt>
    <dgm:pt modelId="{DBE91073-062D-481E-B79A-46A61E7E4E3C}" type="pres">
      <dgm:prSet presAssocID="{A8E2BE20-63E5-49B3-9794-4CBA34C674AA}" presName="hierChild2" presStyleCnt="0"/>
      <dgm:spPr/>
    </dgm:pt>
    <dgm:pt modelId="{85BC202C-2DA5-4954-99CC-7730E38ED384}" type="pres">
      <dgm:prSet presAssocID="{E298C1AF-475A-48F7-8215-E90D1D2EC170}" presName="Name37" presStyleLbl="parChTrans1D2" presStyleIdx="0" presStyleCnt="2"/>
      <dgm:spPr/>
      <dgm:t>
        <a:bodyPr/>
        <a:lstStyle/>
        <a:p>
          <a:endParaRPr lang="de-DE"/>
        </a:p>
      </dgm:t>
    </dgm:pt>
    <dgm:pt modelId="{1F5F89E8-F317-4FFC-9ACD-833B04A32011}" type="pres">
      <dgm:prSet presAssocID="{1470B33A-DA0D-4A36-BC0D-307A0CCCE3A9}" presName="hierRoot2" presStyleCnt="0">
        <dgm:presLayoutVars>
          <dgm:hierBranch val="init"/>
        </dgm:presLayoutVars>
      </dgm:prSet>
      <dgm:spPr/>
    </dgm:pt>
    <dgm:pt modelId="{47480FBA-D31F-4586-A4E5-38723DF41664}" type="pres">
      <dgm:prSet presAssocID="{1470B33A-DA0D-4A36-BC0D-307A0CCCE3A9}" presName="rootComposite" presStyleCnt="0"/>
      <dgm:spPr/>
    </dgm:pt>
    <dgm:pt modelId="{E32400AE-D89A-4B4D-83DE-AA29A95595EE}" type="pres">
      <dgm:prSet presAssocID="{1470B33A-DA0D-4A36-BC0D-307A0CCCE3A9}" presName="rootText" presStyleLbl="node2" presStyleIdx="0" presStyleCnt="2">
        <dgm:presLayoutVars>
          <dgm:chPref val="3"/>
        </dgm:presLayoutVars>
      </dgm:prSet>
      <dgm:spPr/>
      <dgm:t>
        <a:bodyPr/>
        <a:lstStyle/>
        <a:p>
          <a:endParaRPr lang="de-DE"/>
        </a:p>
      </dgm:t>
    </dgm:pt>
    <dgm:pt modelId="{5DC7855F-AAD8-45C5-AA4C-ED8F482D1633}" type="pres">
      <dgm:prSet presAssocID="{1470B33A-DA0D-4A36-BC0D-307A0CCCE3A9}" presName="rootConnector" presStyleLbl="node2" presStyleIdx="0" presStyleCnt="2"/>
      <dgm:spPr/>
      <dgm:t>
        <a:bodyPr/>
        <a:lstStyle/>
        <a:p>
          <a:endParaRPr lang="de-DE"/>
        </a:p>
      </dgm:t>
    </dgm:pt>
    <dgm:pt modelId="{7FF1DA58-0D34-4FDE-9B26-30EF8FE10304}" type="pres">
      <dgm:prSet presAssocID="{1470B33A-DA0D-4A36-BC0D-307A0CCCE3A9}" presName="hierChild4" presStyleCnt="0"/>
      <dgm:spPr/>
    </dgm:pt>
    <dgm:pt modelId="{B1445CCD-DD66-434E-B83F-EA56E88CF6FD}" type="pres">
      <dgm:prSet presAssocID="{1470B33A-DA0D-4A36-BC0D-307A0CCCE3A9}" presName="hierChild5" presStyleCnt="0"/>
      <dgm:spPr/>
    </dgm:pt>
    <dgm:pt modelId="{AE0636BF-4B2C-4912-BD61-3DF16B6EEEA0}" type="pres">
      <dgm:prSet presAssocID="{8EBEDE77-A166-4FD6-A812-1D64B66BD766}" presName="Name37" presStyleLbl="parChTrans1D2" presStyleIdx="1" presStyleCnt="2"/>
      <dgm:spPr/>
      <dgm:t>
        <a:bodyPr/>
        <a:lstStyle/>
        <a:p>
          <a:endParaRPr lang="de-DE"/>
        </a:p>
      </dgm:t>
    </dgm:pt>
    <dgm:pt modelId="{D3756384-05B8-482F-8EBC-E1724007C091}" type="pres">
      <dgm:prSet presAssocID="{ADDFB577-E7A9-4DB9-A473-EB3DF5F6E387}" presName="hierRoot2" presStyleCnt="0">
        <dgm:presLayoutVars>
          <dgm:hierBranch val="init"/>
        </dgm:presLayoutVars>
      </dgm:prSet>
      <dgm:spPr/>
    </dgm:pt>
    <dgm:pt modelId="{0968FB95-6875-4337-A0E4-34128F58E206}" type="pres">
      <dgm:prSet presAssocID="{ADDFB577-E7A9-4DB9-A473-EB3DF5F6E387}" presName="rootComposite" presStyleCnt="0"/>
      <dgm:spPr/>
    </dgm:pt>
    <dgm:pt modelId="{2E8B47B0-971B-40D6-9935-EA123FD2D9FC}" type="pres">
      <dgm:prSet presAssocID="{ADDFB577-E7A9-4DB9-A473-EB3DF5F6E387}" presName="rootText" presStyleLbl="node2" presStyleIdx="1" presStyleCnt="2">
        <dgm:presLayoutVars>
          <dgm:chPref val="3"/>
        </dgm:presLayoutVars>
      </dgm:prSet>
      <dgm:spPr/>
      <dgm:t>
        <a:bodyPr/>
        <a:lstStyle/>
        <a:p>
          <a:endParaRPr lang="de-DE"/>
        </a:p>
      </dgm:t>
    </dgm:pt>
    <dgm:pt modelId="{89230D56-1DC5-4DCD-9551-BB562BC90ACD}" type="pres">
      <dgm:prSet presAssocID="{ADDFB577-E7A9-4DB9-A473-EB3DF5F6E387}" presName="rootConnector" presStyleLbl="node2" presStyleIdx="1" presStyleCnt="2"/>
      <dgm:spPr/>
      <dgm:t>
        <a:bodyPr/>
        <a:lstStyle/>
        <a:p>
          <a:endParaRPr lang="de-DE"/>
        </a:p>
      </dgm:t>
    </dgm:pt>
    <dgm:pt modelId="{5354A5EA-99C9-4928-A497-721CDD16710C}" type="pres">
      <dgm:prSet presAssocID="{ADDFB577-E7A9-4DB9-A473-EB3DF5F6E387}" presName="hierChild4" presStyleCnt="0"/>
      <dgm:spPr/>
    </dgm:pt>
    <dgm:pt modelId="{B9B37B82-0EC0-4F3A-B662-9390A97046E2}" type="pres">
      <dgm:prSet presAssocID="{ADDFB577-E7A9-4DB9-A473-EB3DF5F6E387}" presName="hierChild5" presStyleCnt="0"/>
      <dgm:spPr/>
    </dgm:pt>
    <dgm:pt modelId="{FDF9F821-9525-45BB-A547-0566E7B8DA35}" type="pres">
      <dgm:prSet presAssocID="{A8E2BE20-63E5-49B3-9794-4CBA34C674AA}" presName="hierChild3" presStyleCnt="0"/>
      <dgm:spPr/>
    </dgm:pt>
  </dgm:ptLst>
  <dgm:cxnLst>
    <dgm:cxn modelId="{22FA5AD2-2020-44C3-88C4-04A93D3656D5}" type="presOf" srcId="{ADDFB577-E7A9-4DB9-A473-EB3DF5F6E387}" destId="{2E8B47B0-971B-40D6-9935-EA123FD2D9FC}" srcOrd="0" destOrd="0" presId="urn:microsoft.com/office/officeart/2005/8/layout/orgChart1"/>
    <dgm:cxn modelId="{A6FE2292-8FB1-4B82-9E6E-DCCD6F564F36}" type="presOf" srcId="{A8E2BE20-63E5-49B3-9794-4CBA34C674AA}" destId="{DFE888B5-43AC-4093-AEC5-9845287928A9}" srcOrd="1" destOrd="0" presId="urn:microsoft.com/office/officeart/2005/8/layout/orgChart1"/>
    <dgm:cxn modelId="{6DF6DA67-8CE2-4952-972F-8C2AC5E5D610}" srcId="{AC9D5CFA-8885-4DBF-98D1-0018C444997F}" destId="{A8E2BE20-63E5-49B3-9794-4CBA34C674AA}" srcOrd="0" destOrd="0" parTransId="{5A3FC5D2-A174-4F9E-B282-D490FFDCEB8B}" sibTransId="{4925CA11-9939-43C2-A892-DB5D3EF3BA79}"/>
    <dgm:cxn modelId="{4938C814-61A4-4BA3-B66B-49D3AA2BA89F}" type="presOf" srcId="{E298C1AF-475A-48F7-8215-E90D1D2EC170}" destId="{85BC202C-2DA5-4954-99CC-7730E38ED384}" srcOrd="0" destOrd="0" presId="urn:microsoft.com/office/officeart/2005/8/layout/orgChart1"/>
    <dgm:cxn modelId="{3002E59F-BEB5-4927-9AE1-BADDD7E050A6}" type="presOf" srcId="{A8E2BE20-63E5-49B3-9794-4CBA34C674AA}" destId="{9B87941E-9B44-4A14-9F13-0FA7B7A703AF}" srcOrd="0" destOrd="0" presId="urn:microsoft.com/office/officeart/2005/8/layout/orgChart1"/>
    <dgm:cxn modelId="{D9B28CDE-BC53-43F0-AE24-A0944BC57A8E}" type="presOf" srcId="{1470B33A-DA0D-4A36-BC0D-307A0CCCE3A9}" destId="{5DC7855F-AAD8-45C5-AA4C-ED8F482D1633}" srcOrd="1" destOrd="0" presId="urn:microsoft.com/office/officeart/2005/8/layout/orgChart1"/>
    <dgm:cxn modelId="{2EFF2304-41C2-4198-B8AD-7787C766059D}" srcId="{A8E2BE20-63E5-49B3-9794-4CBA34C674AA}" destId="{1470B33A-DA0D-4A36-BC0D-307A0CCCE3A9}" srcOrd="0" destOrd="0" parTransId="{E298C1AF-475A-48F7-8215-E90D1D2EC170}" sibTransId="{119C427F-23B5-4FD7-B9E8-3E57AB9C7DC3}"/>
    <dgm:cxn modelId="{0CD209E3-B6D5-4EA8-A97A-6ABB4DD5F789}" type="presOf" srcId="{ADDFB577-E7A9-4DB9-A473-EB3DF5F6E387}" destId="{89230D56-1DC5-4DCD-9551-BB562BC90ACD}" srcOrd="1" destOrd="0" presId="urn:microsoft.com/office/officeart/2005/8/layout/orgChart1"/>
    <dgm:cxn modelId="{C48A8398-7EDD-4AA7-BE69-2F753F1E9902}" srcId="{A8E2BE20-63E5-49B3-9794-4CBA34C674AA}" destId="{ADDFB577-E7A9-4DB9-A473-EB3DF5F6E387}" srcOrd="1" destOrd="0" parTransId="{8EBEDE77-A166-4FD6-A812-1D64B66BD766}" sibTransId="{3D9ED295-FB12-495E-A296-C71A29F77EC1}"/>
    <dgm:cxn modelId="{63777F24-7F9E-4CEC-B21D-90834A139130}" type="presOf" srcId="{AC9D5CFA-8885-4DBF-98D1-0018C444997F}" destId="{5C160334-2715-44E4-B1E2-6406BFC810E2}" srcOrd="0" destOrd="0" presId="urn:microsoft.com/office/officeart/2005/8/layout/orgChart1"/>
    <dgm:cxn modelId="{537F7DD6-F27D-4114-B483-538B5D7A16F5}" type="presOf" srcId="{8EBEDE77-A166-4FD6-A812-1D64B66BD766}" destId="{AE0636BF-4B2C-4912-BD61-3DF16B6EEEA0}" srcOrd="0" destOrd="0" presId="urn:microsoft.com/office/officeart/2005/8/layout/orgChart1"/>
    <dgm:cxn modelId="{E5872D0D-9391-4BC9-A638-FBF1A7EF1E11}" type="presOf" srcId="{1470B33A-DA0D-4A36-BC0D-307A0CCCE3A9}" destId="{E32400AE-D89A-4B4D-83DE-AA29A95595EE}" srcOrd="0" destOrd="0" presId="urn:microsoft.com/office/officeart/2005/8/layout/orgChart1"/>
    <dgm:cxn modelId="{814E8105-A290-4B56-8C4C-809144FF8B09}" type="presParOf" srcId="{5C160334-2715-44E4-B1E2-6406BFC810E2}" destId="{1293E68E-5563-4C32-AAE1-67578E5ABC20}" srcOrd="0" destOrd="0" presId="urn:microsoft.com/office/officeart/2005/8/layout/orgChart1"/>
    <dgm:cxn modelId="{8833DB9D-51CA-4741-9E0D-5D0EBA3ED8DC}" type="presParOf" srcId="{1293E68E-5563-4C32-AAE1-67578E5ABC20}" destId="{C2C7C6F8-877D-47A5-9E64-D497C95AB529}" srcOrd="0" destOrd="0" presId="urn:microsoft.com/office/officeart/2005/8/layout/orgChart1"/>
    <dgm:cxn modelId="{EB1986F8-17FE-4D92-AA52-017B64F0EB87}" type="presParOf" srcId="{C2C7C6F8-877D-47A5-9E64-D497C95AB529}" destId="{9B87941E-9B44-4A14-9F13-0FA7B7A703AF}" srcOrd="0" destOrd="0" presId="urn:microsoft.com/office/officeart/2005/8/layout/orgChart1"/>
    <dgm:cxn modelId="{78502E02-72D3-4EA3-A326-F6093D2CABC7}" type="presParOf" srcId="{C2C7C6F8-877D-47A5-9E64-D497C95AB529}" destId="{DFE888B5-43AC-4093-AEC5-9845287928A9}" srcOrd="1" destOrd="0" presId="urn:microsoft.com/office/officeart/2005/8/layout/orgChart1"/>
    <dgm:cxn modelId="{CF34025A-220B-4192-BAE4-225DEB4FA77C}" type="presParOf" srcId="{1293E68E-5563-4C32-AAE1-67578E5ABC20}" destId="{DBE91073-062D-481E-B79A-46A61E7E4E3C}" srcOrd="1" destOrd="0" presId="urn:microsoft.com/office/officeart/2005/8/layout/orgChart1"/>
    <dgm:cxn modelId="{4026B9A9-3F87-48F5-A5AA-4CD02A6A51AF}" type="presParOf" srcId="{DBE91073-062D-481E-B79A-46A61E7E4E3C}" destId="{85BC202C-2DA5-4954-99CC-7730E38ED384}" srcOrd="0" destOrd="0" presId="urn:microsoft.com/office/officeart/2005/8/layout/orgChart1"/>
    <dgm:cxn modelId="{A5E19A3C-5609-43BF-9669-24B98A1FC7BF}" type="presParOf" srcId="{DBE91073-062D-481E-B79A-46A61E7E4E3C}" destId="{1F5F89E8-F317-4FFC-9ACD-833B04A32011}" srcOrd="1" destOrd="0" presId="urn:microsoft.com/office/officeart/2005/8/layout/orgChart1"/>
    <dgm:cxn modelId="{65175D70-0E2D-4536-901B-398668F3C581}" type="presParOf" srcId="{1F5F89E8-F317-4FFC-9ACD-833B04A32011}" destId="{47480FBA-D31F-4586-A4E5-38723DF41664}" srcOrd="0" destOrd="0" presId="urn:microsoft.com/office/officeart/2005/8/layout/orgChart1"/>
    <dgm:cxn modelId="{06D56235-FE56-43EC-AA48-742138CB5A3F}" type="presParOf" srcId="{47480FBA-D31F-4586-A4E5-38723DF41664}" destId="{E32400AE-D89A-4B4D-83DE-AA29A95595EE}" srcOrd="0" destOrd="0" presId="urn:microsoft.com/office/officeart/2005/8/layout/orgChart1"/>
    <dgm:cxn modelId="{87290B41-49A1-4179-81B8-F6B12868E302}" type="presParOf" srcId="{47480FBA-D31F-4586-A4E5-38723DF41664}" destId="{5DC7855F-AAD8-45C5-AA4C-ED8F482D1633}" srcOrd="1" destOrd="0" presId="urn:microsoft.com/office/officeart/2005/8/layout/orgChart1"/>
    <dgm:cxn modelId="{AAB594E5-17FE-4B09-A092-AB0C7CFF3A65}" type="presParOf" srcId="{1F5F89E8-F317-4FFC-9ACD-833B04A32011}" destId="{7FF1DA58-0D34-4FDE-9B26-30EF8FE10304}" srcOrd="1" destOrd="0" presId="urn:microsoft.com/office/officeart/2005/8/layout/orgChart1"/>
    <dgm:cxn modelId="{4D362711-CECE-4AF9-A88A-93597E0D1FA9}" type="presParOf" srcId="{1F5F89E8-F317-4FFC-9ACD-833B04A32011}" destId="{B1445CCD-DD66-434E-B83F-EA56E88CF6FD}" srcOrd="2" destOrd="0" presId="urn:microsoft.com/office/officeart/2005/8/layout/orgChart1"/>
    <dgm:cxn modelId="{0A80BA13-C387-4585-92AB-691EC1A42B6F}" type="presParOf" srcId="{DBE91073-062D-481E-B79A-46A61E7E4E3C}" destId="{AE0636BF-4B2C-4912-BD61-3DF16B6EEEA0}" srcOrd="2" destOrd="0" presId="urn:microsoft.com/office/officeart/2005/8/layout/orgChart1"/>
    <dgm:cxn modelId="{40CA6F68-3DE2-4AF6-8FCE-0CAABF91070A}" type="presParOf" srcId="{DBE91073-062D-481E-B79A-46A61E7E4E3C}" destId="{D3756384-05B8-482F-8EBC-E1724007C091}" srcOrd="3" destOrd="0" presId="urn:microsoft.com/office/officeart/2005/8/layout/orgChart1"/>
    <dgm:cxn modelId="{8E6CFF4D-D3B5-41BA-9663-C120B1C8FA5E}" type="presParOf" srcId="{D3756384-05B8-482F-8EBC-E1724007C091}" destId="{0968FB95-6875-4337-A0E4-34128F58E206}" srcOrd="0" destOrd="0" presId="urn:microsoft.com/office/officeart/2005/8/layout/orgChart1"/>
    <dgm:cxn modelId="{BD9F6F16-FFF4-4682-9882-ED62739B3923}" type="presParOf" srcId="{0968FB95-6875-4337-A0E4-34128F58E206}" destId="{2E8B47B0-971B-40D6-9935-EA123FD2D9FC}" srcOrd="0" destOrd="0" presId="urn:microsoft.com/office/officeart/2005/8/layout/orgChart1"/>
    <dgm:cxn modelId="{EF6934C6-5098-4E9A-BC48-D7F414E9FCBB}" type="presParOf" srcId="{0968FB95-6875-4337-A0E4-34128F58E206}" destId="{89230D56-1DC5-4DCD-9551-BB562BC90ACD}" srcOrd="1" destOrd="0" presId="urn:microsoft.com/office/officeart/2005/8/layout/orgChart1"/>
    <dgm:cxn modelId="{C843735C-79A4-4A84-B5AB-126190BB18C4}" type="presParOf" srcId="{D3756384-05B8-482F-8EBC-E1724007C091}" destId="{5354A5EA-99C9-4928-A497-721CDD16710C}" srcOrd="1" destOrd="0" presId="urn:microsoft.com/office/officeart/2005/8/layout/orgChart1"/>
    <dgm:cxn modelId="{95594CCC-8DFB-43B3-9015-3C0722D20175}" type="presParOf" srcId="{D3756384-05B8-482F-8EBC-E1724007C091}" destId="{B9B37B82-0EC0-4F3A-B662-9390A97046E2}" srcOrd="2" destOrd="0" presId="urn:microsoft.com/office/officeart/2005/8/layout/orgChart1"/>
    <dgm:cxn modelId="{C6293EF9-6C70-4C33-91C4-52DE07947177}" type="presParOf" srcId="{1293E68E-5563-4C32-AAE1-67578E5ABC20}" destId="{FDF9F821-9525-45BB-A547-0566E7B8DA35}"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8C03BE20-F80C-419A-8309-02783DDA72EA}" type="doc">
      <dgm:prSet loTypeId="urn:microsoft.com/office/officeart/2005/8/layout/bList2" loCatId="list" qsTypeId="urn:microsoft.com/office/officeart/2005/8/quickstyle/3d1" qsCatId="3D" csTypeId="urn:microsoft.com/office/officeart/2005/8/colors/accent1_2" csCatId="accent1" phldr="1"/>
      <dgm:spPr/>
      <dgm:t>
        <a:bodyPr/>
        <a:lstStyle/>
        <a:p>
          <a:endParaRPr lang="de-DE"/>
        </a:p>
      </dgm:t>
    </dgm:pt>
    <dgm:pt modelId="{2290266E-18DA-4E17-A3AF-B10EE693717D}">
      <dgm:prSet/>
      <dgm:spPr/>
      <dgm:t>
        <a:bodyPr/>
        <a:lstStyle/>
        <a:p>
          <a:pPr rtl="0"/>
          <a:r>
            <a:rPr lang="de-DE" dirty="0" smtClean="0"/>
            <a:t>Kapitalbedarfsplanung</a:t>
          </a:r>
          <a:endParaRPr lang="de-DE" dirty="0"/>
        </a:p>
      </dgm:t>
    </dgm:pt>
    <dgm:pt modelId="{CCDC943F-B1E8-4C9C-B98F-DE549A2678B3}" type="parTrans" cxnId="{9222541D-D17C-45C6-BCB0-CB015F9D52FA}">
      <dgm:prSet/>
      <dgm:spPr/>
      <dgm:t>
        <a:bodyPr/>
        <a:lstStyle/>
        <a:p>
          <a:endParaRPr lang="de-DE"/>
        </a:p>
      </dgm:t>
    </dgm:pt>
    <dgm:pt modelId="{640B8743-2057-423B-AD44-B9778D68C7FB}" type="sibTrans" cxnId="{9222541D-D17C-45C6-BCB0-CB015F9D52FA}">
      <dgm:prSet/>
      <dgm:spPr/>
      <dgm:t>
        <a:bodyPr/>
        <a:lstStyle/>
        <a:p>
          <a:endParaRPr lang="de-DE"/>
        </a:p>
      </dgm:t>
    </dgm:pt>
    <dgm:pt modelId="{2C1C0FFE-6673-405B-9384-F857DD002C3C}">
      <dgm:prSet/>
      <dgm:spPr/>
      <dgm:t>
        <a:bodyPr/>
        <a:lstStyle/>
        <a:p>
          <a:pPr rtl="0"/>
          <a:r>
            <a:rPr lang="de-DE" dirty="0" smtClean="0"/>
            <a:t>Menge an benötigtem Finanzkapital</a:t>
          </a:r>
          <a:endParaRPr lang="de-DE" dirty="0"/>
        </a:p>
      </dgm:t>
    </dgm:pt>
    <dgm:pt modelId="{C7ADCFD3-9B88-417E-BE60-01AC47FAE7C2}" type="parTrans" cxnId="{F46B2D96-2EF1-4B77-B878-59EEFAC2948B}">
      <dgm:prSet/>
      <dgm:spPr/>
      <dgm:t>
        <a:bodyPr/>
        <a:lstStyle/>
        <a:p>
          <a:endParaRPr lang="de-DE"/>
        </a:p>
      </dgm:t>
    </dgm:pt>
    <dgm:pt modelId="{057AAAA7-9ED9-4DFD-8B71-76273FA8F2B1}" type="sibTrans" cxnId="{F46B2D96-2EF1-4B77-B878-59EEFAC2948B}">
      <dgm:prSet/>
      <dgm:spPr/>
      <dgm:t>
        <a:bodyPr/>
        <a:lstStyle/>
        <a:p>
          <a:endParaRPr lang="de-DE"/>
        </a:p>
      </dgm:t>
    </dgm:pt>
    <dgm:pt modelId="{FD8A585B-29CA-43B8-A3F2-0F8349931D12}">
      <dgm:prSet/>
      <dgm:spPr/>
      <dgm:t>
        <a:bodyPr/>
        <a:lstStyle/>
        <a:p>
          <a:pPr rtl="0"/>
          <a:r>
            <a:rPr lang="de-DE" dirty="0" smtClean="0"/>
            <a:t>Liquiditätsplanung</a:t>
          </a:r>
          <a:endParaRPr lang="de-DE" dirty="0"/>
        </a:p>
      </dgm:t>
    </dgm:pt>
    <dgm:pt modelId="{9DE0E6AB-2011-48BA-98C3-B691F3C53175}" type="parTrans" cxnId="{9263120A-B016-42CA-8BD0-B7360FE8BB6E}">
      <dgm:prSet/>
      <dgm:spPr/>
      <dgm:t>
        <a:bodyPr/>
        <a:lstStyle/>
        <a:p>
          <a:endParaRPr lang="de-DE"/>
        </a:p>
      </dgm:t>
    </dgm:pt>
    <dgm:pt modelId="{6519BD12-C500-4844-930E-97FAF017EC28}" type="sibTrans" cxnId="{9263120A-B016-42CA-8BD0-B7360FE8BB6E}">
      <dgm:prSet/>
      <dgm:spPr/>
      <dgm:t>
        <a:bodyPr/>
        <a:lstStyle/>
        <a:p>
          <a:endParaRPr lang="de-DE"/>
        </a:p>
      </dgm:t>
    </dgm:pt>
    <dgm:pt modelId="{F3B15584-09B1-4964-AD5E-0B09DC8FF0ED}">
      <dgm:prSet/>
      <dgm:spPr/>
      <dgm:t>
        <a:bodyPr/>
        <a:lstStyle/>
        <a:p>
          <a:pPr rtl="0"/>
          <a:r>
            <a:rPr lang="de-DE" dirty="0" smtClean="0"/>
            <a:t>Strategisch</a:t>
          </a:r>
          <a:endParaRPr lang="de-DE" dirty="0"/>
        </a:p>
      </dgm:t>
    </dgm:pt>
    <dgm:pt modelId="{42962C7D-5B08-4600-B448-2B251910C34A}" type="parTrans" cxnId="{5F4C8E1E-92F6-4811-8553-5463E09BD3CE}">
      <dgm:prSet/>
      <dgm:spPr/>
      <dgm:t>
        <a:bodyPr/>
        <a:lstStyle/>
        <a:p>
          <a:endParaRPr lang="de-DE"/>
        </a:p>
      </dgm:t>
    </dgm:pt>
    <dgm:pt modelId="{9C19DDC2-468C-4A73-AB0A-F4CEA0CB655E}" type="sibTrans" cxnId="{5F4C8E1E-92F6-4811-8553-5463E09BD3CE}">
      <dgm:prSet/>
      <dgm:spPr/>
      <dgm:t>
        <a:bodyPr/>
        <a:lstStyle/>
        <a:p>
          <a:endParaRPr lang="de-DE"/>
        </a:p>
      </dgm:t>
    </dgm:pt>
    <dgm:pt modelId="{70C4E8F7-C31D-4660-B918-FD3D97079201}">
      <dgm:prSet/>
      <dgm:spPr/>
      <dgm:t>
        <a:bodyPr/>
        <a:lstStyle/>
        <a:p>
          <a:pPr rtl="0"/>
          <a:r>
            <a:rPr lang="de-DE" dirty="0" smtClean="0"/>
            <a:t>Langfristig</a:t>
          </a:r>
          <a:endParaRPr lang="de-DE" dirty="0"/>
        </a:p>
      </dgm:t>
    </dgm:pt>
    <dgm:pt modelId="{222E6934-BDA0-490D-B7D0-4CD28C6EA289}" type="parTrans" cxnId="{1BF811F4-8786-48FA-A372-C9DBA9DD3D93}">
      <dgm:prSet/>
      <dgm:spPr/>
      <dgm:t>
        <a:bodyPr/>
        <a:lstStyle/>
        <a:p>
          <a:endParaRPr lang="de-DE"/>
        </a:p>
      </dgm:t>
    </dgm:pt>
    <dgm:pt modelId="{A005DF98-47E9-4F31-A2F1-C4CCED5C21E5}" type="sibTrans" cxnId="{1BF811F4-8786-48FA-A372-C9DBA9DD3D93}">
      <dgm:prSet/>
      <dgm:spPr/>
      <dgm:t>
        <a:bodyPr/>
        <a:lstStyle/>
        <a:p>
          <a:endParaRPr lang="de-DE"/>
        </a:p>
      </dgm:t>
    </dgm:pt>
    <dgm:pt modelId="{8965962F-B200-4031-A7D3-266BB815A04D}">
      <dgm:prSet/>
      <dgm:spPr/>
      <dgm:t>
        <a:bodyPr/>
        <a:lstStyle/>
        <a:p>
          <a:pPr rtl="0"/>
          <a:r>
            <a:rPr lang="de-DE" dirty="0" smtClean="0"/>
            <a:t>Verfügbarkeit über genügend Zahlungsmittel</a:t>
          </a:r>
          <a:endParaRPr lang="de-DE" dirty="0"/>
        </a:p>
      </dgm:t>
    </dgm:pt>
    <dgm:pt modelId="{A0C9BF64-C97C-4DA6-8297-0759A0E432A5}" type="parTrans" cxnId="{3AAA199B-84C3-4B30-8996-015E72130499}">
      <dgm:prSet/>
      <dgm:spPr/>
      <dgm:t>
        <a:bodyPr/>
        <a:lstStyle/>
        <a:p>
          <a:endParaRPr lang="de-DE"/>
        </a:p>
      </dgm:t>
    </dgm:pt>
    <dgm:pt modelId="{C6ADCD5D-8F28-4D2D-9AB3-1F2FE18423B7}" type="sibTrans" cxnId="{3AAA199B-84C3-4B30-8996-015E72130499}">
      <dgm:prSet/>
      <dgm:spPr/>
      <dgm:t>
        <a:bodyPr/>
        <a:lstStyle/>
        <a:p>
          <a:endParaRPr lang="de-DE"/>
        </a:p>
      </dgm:t>
    </dgm:pt>
    <dgm:pt modelId="{DC5DCD13-E1F9-4F0E-A233-EF13EC7A06D9}" type="pres">
      <dgm:prSet presAssocID="{8C03BE20-F80C-419A-8309-02783DDA72EA}" presName="diagram" presStyleCnt="0">
        <dgm:presLayoutVars>
          <dgm:dir/>
          <dgm:animLvl val="lvl"/>
          <dgm:resizeHandles val="exact"/>
        </dgm:presLayoutVars>
      </dgm:prSet>
      <dgm:spPr/>
      <dgm:t>
        <a:bodyPr/>
        <a:lstStyle/>
        <a:p>
          <a:endParaRPr lang="de-DE"/>
        </a:p>
      </dgm:t>
    </dgm:pt>
    <dgm:pt modelId="{9DB5A5BE-3DA8-48DB-804F-14AFD834E038}" type="pres">
      <dgm:prSet presAssocID="{2290266E-18DA-4E17-A3AF-B10EE693717D}" presName="compNode" presStyleCnt="0"/>
      <dgm:spPr/>
    </dgm:pt>
    <dgm:pt modelId="{8CAB5FB1-BCBB-49B3-AD78-16E34BFCB5C2}" type="pres">
      <dgm:prSet presAssocID="{2290266E-18DA-4E17-A3AF-B10EE693717D}" presName="childRect" presStyleLbl="bgAcc1" presStyleIdx="0" presStyleCnt="3">
        <dgm:presLayoutVars>
          <dgm:bulletEnabled val="1"/>
        </dgm:presLayoutVars>
      </dgm:prSet>
      <dgm:spPr/>
      <dgm:t>
        <a:bodyPr/>
        <a:lstStyle/>
        <a:p>
          <a:endParaRPr lang="de-DE"/>
        </a:p>
      </dgm:t>
    </dgm:pt>
    <dgm:pt modelId="{18FFA884-9FAB-4F1F-8774-89EED8FD90AA}" type="pres">
      <dgm:prSet presAssocID="{2290266E-18DA-4E17-A3AF-B10EE693717D}" presName="parentText" presStyleLbl="node1" presStyleIdx="0" presStyleCnt="0">
        <dgm:presLayoutVars>
          <dgm:chMax val="0"/>
          <dgm:bulletEnabled val="1"/>
        </dgm:presLayoutVars>
      </dgm:prSet>
      <dgm:spPr/>
      <dgm:t>
        <a:bodyPr/>
        <a:lstStyle/>
        <a:p>
          <a:endParaRPr lang="de-DE"/>
        </a:p>
      </dgm:t>
    </dgm:pt>
    <dgm:pt modelId="{6FFBEA68-0590-43B0-84AB-43BA401D314B}" type="pres">
      <dgm:prSet presAssocID="{2290266E-18DA-4E17-A3AF-B10EE693717D}" presName="parentRect" presStyleLbl="alignNode1" presStyleIdx="0" presStyleCnt="3"/>
      <dgm:spPr/>
      <dgm:t>
        <a:bodyPr/>
        <a:lstStyle/>
        <a:p>
          <a:endParaRPr lang="de-DE"/>
        </a:p>
      </dgm:t>
    </dgm:pt>
    <dgm:pt modelId="{92CFBF12-ED3D-40D8-8F52-206533C65643}" type="pres">
      <dgm:prSet presAssocID="{2290266E-18DA-4E17-A3AF-B10EE693717D}" presName="adorn" presStyleLbl="fgAccFollowNode1" presStyleIdx="0" presStyleCnt="3"/>
      <dgm:spPr/>
    </dgm:pt>
    <dgm:pt modelId="{AF8002B3-1CF2-45A9-AF19-99B973AD21C7}" type="pres">
      <dgm:prSet presAssocID="{640B8743-2057-423B-AD44-B9778D68C7FB}" presName="sibTrans" presStyleLbl="sibTrans2D1" presStyleIdx="0" presStyleCnt="0"/>
      <dgm:spPr/>
      <dgm:t>
        <a:bodyPr/>
        <a:lstStyle/>
        <a:p>
          <a:endParaRPr lang="de-DE"/>
        </a:p>
      </dgm:t>
    </dgm:pt>
    <dgm:pt modelId="{F66D4353-2ECE-424B-AE56-642FCB12A425}" type="pres">
      <dgm:prSet presAssocID="{FD8A585B-29CA-43B8-A3F2-0F8349931D12}" presName="compNode" presStyleCnt="0"/>
      <dgm:spPr/>
    </dgm:pt>
    <dgm:pt modelId="{382AE984-F32C-4D04-80CD-4173356D1BEC}" type="pres">
      <dgm:prSet presAssocID="{FD8A585B-29CA-43B8-A3F2-0F8349931D12}" presName="childRect" presStyleLbl="bgAcc1" presStyleIdx="1" presStyleCnt="3">
        <dgm:presLayoutVars>
          <dgm:bulletEnabled val="1"/>
        </dgm:presLayoutVars>
      </dgm:prSet>
      <dgm:spPr/>
      <dgm:t>
        <a:bodyPr/>
        <a:lstStyle/>
        <a:p>
          <a:endParaRPr lang="de-DE"/>
        </a:p>
      </dgm:t>
    </dgm:pt>
    <dgm:pt modelId="{3CBCE2BD-F426-4A61-B77A-E724BA8884A7}" type="pres">
      <dgm:prSet presAssocID="{FD8A585B-29CA-43B8-A3F2-0F8349931D12}" presName="parentText" presStyleLbl="node1" presStyleIdx="0" presStyleCnt="0">
        <dgm:presLayoutVars>
          <dgm:chMax val="0"/>
          <dgm:bulletEnabled val="1"/>
        </dgm:presLayoutVars>
      </dgm:prSet>
      <dgm:spPr/>
      <dgm:t>
        <a:bodyPr/>
        <a:lstStyle/>
        <a:p>
          <a:endParaRPr lang="de-DE"/>
        </a:p>
      </dgm:t>
    </dgm:pt>
    <dgm:pt modelId="{2221B55E-AAC4-4BCC-A17B-2EE630574676}" type="pres">
      <dgm:prSet presAssocID="{FD8A585B-29CA-43B8-A3F2-0F8349931D12}" presName="parentRect" presStyleLbl="alignNode1" presStyleIdx="1" presStyleCnt="3"/>
      <dgm:spPr/>
      <dgm:t>
        <a:bodyPr/>
        <a:lstStyle/>
        <a:p>
          <a:endParaRPr lang="de-DE"/>
        </a:p>
      </dgm:t>
    </dgm:pt>
    <dgm:pt modelId="{984626CB-2D74-4C87-A7DF-73CC7C4F2EC7}" type="pres">
      <dgm:prSet presAssocID="{FD8A585B-29CA-43B8-A3F2-0F8349931D12}" presName="adorn" presStyleLbl="fgAccFollowNode1" presStyleIdx="1" presStyleCnt="3"/>
      <dgm:spPr/>
    </dgm:pt>
    <dgm:pt modelId="{97E3B0E9-A2BC-4C36-8C69-0CACBA99ED94}" type="pres">
      <dgm:prSet presAssocID="{6519BD12-C500-4844-930E-97FAF017EC28}" presName="sibTrans" presStyleLbl="sibTrans2D1" presStyleIdx="0" presStyleCnt="0"/>
      <dgm:spPr/>
      <dgm:t>
        <a:bodyPr/>
        <a:lstStyle/>
        <a:p>
          <a:endParaRPr lang="de-DE"/>
        </a:p>
      </dgm:t>
    </dgm:pt>
    <dgm:pt modelId="{827524C6-1FDF-4287-88CA-F7788AB72048}" type="pres">
      <dgm:prSet presAssocID="{F3B15584-09B1-4964-AD5E-0B09DC8FF0ED}" presName="compNode" presStyleCnt="0"/>
      <dgm:spPr/>
    </dgm:pt>
    <dgm:pt modelId="{3D8AEF4E-BA56-4BB9-9B70-D7A8CB46CEA0}" type="pres">
      <dgm:prSet presAssocID="{F3B15584-09B1-4964-AD5E-0B09DC8FF0ED}" presName="childRect" presStyleLbl="bgAcc1" presStyleIdx="2" presStyleCnt="3">
        <dgm:presLayoutVars>
          <dgm:bulletEnabled val="1"/>
        </dgm:presLayoutVars>
      </dgm:prSet>
      <dgm:spPr/>
      <dgm:t>
        <a:bodyPr/>
        <a:lstStyle/>
        <a:p>
          <a:endParaRPr lang="de-DE"/>
        </a:p>
      </dgm:t>
    </dgm:pt>
    <dgm:pt modelId="{9422E79E-949C-434C-BFC4-25B43E6EAF78}" type="pres">
      <dgm:prSet presAssocID="{F3B15584-09B1-4964-AD5E-0B09DC8FF0ED}" presName="parentText" presStyleLbl="node1" presStyleIdx="0" presStyleCnt="0">
        <dgm:presLayoutVars>
          <dgm:chMax val="0"/>
          <dgm:bulletEnabled val="1"/>
        </dgm:presLayoutVars>
      </dgm:prSet>
      <dgm:spPr/>
      <dgm:t>
        <a:bodyPr/>
        <a:lstStyle/>
        <a:p>
          <a:endParaRPr lang="de-DE"/>
        </a:p>
      </dgm:t>
    </dgm:pt>
    <dgm:pt modelId="{28294816-4F6B-4E45-BAF2-D43102B453CA}" type="pres">
      <dgm:prSet presAssocID="{F3B15584-09B1-4964-AD5E-0B09DC8FF0ED}" presName="parentRect" presStyleLbl="alignNode1" presStyleIdx="2" presStyleCnt="3"/>
      <dgm:spPr/>
      <dgm:t>
        <a:bodyPr/>
        <a:lstStyle/>
        <a:p>
          <a:endParaRPr lang="de-DE"/>
        </a:p>
      </dgm:t>
    </dgm:pt>
    <dgm:pt modelId="{33B471F6-1474-4CAE-9886-0ADF0C34BBDE}" type="pres">
      <dgm:prSet presAssocID="{F3B15584-09B1-4964-AD5E-0B09DC8FF0ED}" presName="adorn" presStyleLbl="fgAccFollowNode1" presStyleIdx="2" presStyleCnt="3"/>
      <dgm:spPr/>
    </dgm:pt>
  </dgm:ptLst>
  <dgm:cxnLst>
    <dgm:cxn modelId="{9263120A-B016-42CA-8BD0-B7360FE8BB6E}" srcId="{8C03BE20-F80C-419A-8309-02783DDA72EA}" destId="{FD8A585B-29CA-43B8-A3F2-0F8349931D12}" srcOrd="1" destOrd="0" parTransId="{9DE0E6AB-2011-48BA-98C3-B691F3C53175}" sibTransId="{6519BD12-C500-4844-930E-97FAF017EC28}"/>
    <dgm:cxn modelId="{9222541D-D17C-45C6-BCB0-CB015F9D52FA}" srcId="{8C03BE20-F80C-419A-8309-02783DDA72EA}" destId="{2290266E-18DA-4E17-A3AF-B10EE693717D}" srcOrd="0" destOrd="0" parTransId="{CCDC943F-B1E8-4C9C-B98F-DE549A2678B3}" sibTransId="{640B8743-2057-423B-AD44-B9778D68C7FB}"/>
    <dgm:cxn modelId="{3AAA199B-84C3-4B30-8996-015E72130499}" srcId="{FD8A585B-29CA-43B8-A3F2-0F8349931D12}" destId="{8965962F-B200-4031-A7D3-266BB815A04D}" srcOrd="0" destOrd="0" parTransId="{A0C9BF64-C97C-4DA6-8297-0759A0E432A5}" sibTransId="{C6ADCD5D-8F28-4D2D-9AB3-1F2FE18423B7}"/>
    <dgm:cxn modelId="{AD2BAB8C-2EBE-43EB-85DA-7C21C906DCF8}" type="presOf" srcId="{2290266E-18DA-4E17-A3AF-B10EE693717D}" destId="{6FFBEA68-0590-43B0-84AB-43BA401D314B}" srcOrd="1" destOrd="0" presId="urn:microsoft.com/office/officeart/2005/8/layout/bList2"/>
    <dgm:cxn modelId="{1BF811F4-8786-48FA-A372-C9DBA9DD3D93}" srcId="{F3B15584-09B1-4964-AD5E-0B09DC8FF0ED}" destId="{70C4E8F7-C31D-4660-B918-FD3D97079201}" srcOrd="0" destOrd="0" parTransId="{222E6934-BDA0-490D-B7D0-4CD28C6EA289}" sibTransId="{A005DF98-47E9-4F31-A2F1-C4CCED5C21E5}"/>
    <dgm:cxn modelId="{EA574E54-C3C0-4FA9-AC8C-0B8C45B6E914}" type="presOf" srcId="{70C4E8F7-C31D-4660-B918-FD3D97079201}" destId="{3D8AEF4E-BA56-4BB9-9B70-D7A8CB46CEA0}" srcOrd="0" destOrd="0" presId="urn:microsoft.com/office/officeart/2005/8/layout/bList2"/>
    <dgm:cxn modelId="{D0D68502-6DD8-4144-83C1-15379483BA2F}" type="presOf" srcId="{FD8A585B-29CA-43B8-A3F2-0F8349931D12}" destId="{3CBCE2BD-F426-4A61-B77A-E724BA8884A7}" srcOrd="0" destOrd="0" presId="urn:microsoft.com/office/officeart/2005/8/layout/bList2"/>
    <dgm:cxn modelId="{EE0DF90C-5B11-4C90-A5DF-B81E5850B849}" type="presOf" srcId="{8965962F-B200-4031-A7D3-266BB815A04D}" destId="{382AE984-F32C-4D04-80CD-4173356D1BEC}" srcOrd="0" destOrd="0" presId="urn:microsoft.com/office/officeart/2005/8/layout/bList2"/>
    <dgm:cxn modelId="{6CD729D1-D84C-44B7-8E66-2EB11E67006B}" type="presOf" srcId="{2C1C0FFE-6673-405B-9384-F857DD002C3C}" destId="{8CAB5FB1-BCBB-49B3-AD78-16E34BFCB5C2}" srcOrd="0" destOrd="0" presId="urn:microsoft.com/office/officeart/2005/8/layout/bList2"/>
    <dgm:cxn modelId="{8C0749A9-C6AA-48F8-9FD4-B27AE7036FAC}" type="presOf" srcId="{8C03BE20-F80C-419A-8309-02783DDA72EA}" destId="{DC5DCD13-E1F9-4F0E-A233-EF13EC7A06D9}" srcOrd="0" destOrd="0" presId="urn:microsoft.com/office/officeart/2005/8/layout/bList2"/>
    <dgm:cxn modelId="{C448B3F2-40B8-4F39-8A15-98AE1F2F59FE}" type="presOf" srcId="{2290266E-18DA-4E17-A3AF-B10EE693717D}" destId="{18FFA884-9FAB-4F1F-8774-89EED8FD90AA}" srcOrd="0" destOrd="0" presId="urn:microsoft.com/office/officeart/2005/8/layout/bList2"/>
    <dgm:cxn modelId="{B601D1AD-3852-4BA9-99D4-12C78A7B4DBE}" type="presOf" srcId="{FD8A585B-29CA-43B8-A3F2-0F8349931D12}" destId="{2221B55E-AAC4-4BCC-A17B-2EE630574676}" srcOrd="1" destOrd="0" presId="urn:microsoft.com/office/officeart/2005/8/layout/bList2"/>
    <dgm:cxn modelId="{5F4C8E1E-92F6-4811-8553-5463E09BD3CE}" srcId="{8C03BE20-F80C-419A-8309-02783DDA72EA}" destId="{F3B15584-09B1-4964-AD5E-0B09DC8FF0ED}" srcOrd="2" destOrd="0" parTransId="{42962C7D-5B08-4600-B448-2B251910C34A}" sibTransId="{9C19DDC2-468C-4A73-AB0A-F4CEA0CB655E}"/>
    <dgm:cxn modelId="{5802316C-7FBB-453B-A39C-E41C51C034D9}" type="presOf" srcId="{6519BD12-C500-4844-930E-97FAF017EC28}" destId="{97E3B0E9-A2BC-4C36-8C69-0CACBA99ED94}" srcOrd="0" destOrd="0" presId="urn:microsoft.com/office/officeart/2005/8/layout/bList2"/>
    <dgm:cxn modelId="{AE7A670A-E6B5-409F-A797-A2D20FA32BA5}" type="presOf" srcId="{F3B15584-09B1-4964-AD5E-0B09DC8FF0ED}" destId="{28294816-4F6B-4E45-BAF2-D43102B453CA}" srcOrd="1" destOrd="0" presId="urn:microsoft.com/office/officeart/2005/8/layout/bList2"/>
    <dgm:cxn modelId="{F46B2D96-2EF1-4B77-B878-59EEFAC2948B}" srcId="{2290266E-18DA-4E17-A3AF-B10EE693717D}" destId="{2C1C0FFE-6673-405B-9384-F857DD002C3C}" srcOrd="0" destOrd="0" parTransId="{C7ADCFD3-9B88-417E-BE60-01AC47FAE7C2}" sibTransId="{057AAAA7-9ED9-4DFD-8B71-76273FA8F2B1}"/>
    <dgm:cxn modelId="{BA2C4D2F-5E92-4D58-81E5-37EC55599390}" type="presOf" srcId="{640B8743-2057-423B-AD44-B9778D68C7FB}" destId="{AF8002B3-1CF2-45A9-AF19-99B973AD21C7}" srcOrd="0" destOrd="0" presId="urn:microsoft.com/office/officeart/2005/8/layout/bList2"/>
    <dgm:cxn modelId="{DA12AD44-13B2-44E6-83BC-0EBB75461DDB}" type="presOf" srcId="{F3B15584-09B1-4964-AD5E-0B09DC8FF0ED}" destId="{9422E79E-949C-434C-BFC4-25B43E6EAF78}" srcOrd="0" destOrd="0" presId="urn:microsoft.com/office/officeart/2005/8/layout/bList2"/>
    <dgm:cxn modelId="{9268CCB4-4D03-4A83-9E4B-1A68EB0E0A29}" type="presParOf" srcId="{DC5DCD13-E1F9-4F0E-A233-EF13EC7A06D9}" destId="{9DB5A5BE-3DA8-48DB-804F-14AFD834E038}" srcOrd="0" destOrd="0" presId="urn:microsoft.com/office/officeart/2005/8/layout/bList2"/>
    <dgm:cxn modelId="{602ECF51-D7F5-491C-A549-8756D1E70028}" type="presParOf" srcId="{9DB5A5BE-3DA8-48DB-804F-14AFD834E038}" destId="{8CAB5FB1-BCBB-49B3-AD78-16E34BFCB5C2}" srcOrd="0" destOrd="0" presId="urn:microsoft.com/office/officeart/2005/8/layout/bList2"/>
    <dgm:cxn modelId="{9FDA8F32-76CC-4FB8-B52E-8C087BCBBC46}" type="presParOf" srcId="{9DB5A5BE-3DA8-48DB-804F-14AFD834E038}" destId="{18FFA884-9FAB-4F1F-8774-89EED8FD90AA}" srcOrd="1" destOrd="0" presId="urn:microsoft.com/office/officeart/2005/8/layout/bList2"/>
    <dgm:cxn modelId="{1EDFFB81-D2F9-4FD3-BFBE-88CC8BFEB8EC}" type="presParOf" srcId="{9DB5A5BE-3DA8-48DB-804F-14AFD834E038}" destId="{6FFBEA68-0590-43B0-84AB-43BA401D314B}" srcOrd="2" destOrd="0" presId="urn:microsoft.com/office/officeart/2005/8/layout/bList2"/>
    <dgm:cxn modelId="{08B04B48-ABEB-4045-8AD0-F550C0F83F54}" type="presParOf" srcId="{9DB5A5BE-3DA8-48DB-804F-14AFD834E038}" destId="{92CFBF12-ED3D-40D8-8F52-206533C65643}" srcOrd="3" destOrd="0" presId="urn:microsoft.com/office/officeart/2005/8/layout/bList2"/>
    <dgm:cxn modelId="{C495EB94-86F3-45AF-9112-62209D03CD93}" type="presParOf" srcId="{DC5DCD13-E1F9-4F0E-A233-EF13EC7A06D9}" destId="{AF8002B3-1CF2-45A9-AF19-99B973AD21C7}" srcOrd="1" destOrd="0" presId="urn:microsoft.com/office/officeart/2005/8/layout/bList2"/>
    <dgm:cxn modelId="{C40B73C4-E79C-4B92-9134-54D32D0CA502}" type="presParOf" srcId="{DC5DCD13-E1F9-4F0E-A233-EF13EC7A06D9}" destId="{F66D4353-2ECE-424B-AE56-642FCB12A425}" srcOrd="2" destOrd="0" presId="urn:microsoft.com/office/officeart/2005/8/layout/bList2"/>
    <dgm:cxn modelId="{C62F0435-19B1-4E69-8063-8FAF652F0CC3}" type="presParOf" srcId="{F66D4353-2ECE-424B-AE56-642FCB12A425}" destId="{382AE984-F32C-4D04-80CD-4173356D1BEC}" srcOrd="0" destOrd="0" presId="urn:microsoft.com/office/officeart/2005/8/layout/bList2"/>
    <dgm:cxn modelId="{5CAE76BC-0717-4A7E-9191-1D38B08D10C8}" type="presParOf" srcId="{F66D4353-2ECE-424B-AE56-642FCB12A425}" destId="{3CBCE2BD-F426-4A61-B77A-E724BA8884A7}" srcOrd="1" destOrd="0" presId="urn:microsoft.com/office/officeart/2005/8/layout/bList2"/>
    <dgm:cxn modelId="{38872C2D-4DDB-49C0-AB7F-303356878CCA}" type="presParOf" srcId="{F66D4353-2ECE-424B-AE56-642FCB12A425}" destId="{2221B55E-AAC4-4BCC-A17B-2EE630574676}" srcOrd="2" destOrd="0" presId="urn:microsoft.com/office/officeart/2005/8/layout/bList2"/>
    <dgm:cxn modelId="{26C351C7-D56B-4ED5-8F46-55B85840717D}" type="presParOf" srcId="{F66D4353-2ECE-424B-AE56-642FCB12A425}" destId="{984626CB-2D74-4C87-A7DF-73CC7C4F2EC7}" srcOrd="3" destOrd="0" presId="urn:microsoft.com/office/officeart/2005/8/layout/bList2"/>
    <dgm:cxn modelId="{06CF496A-E491-44EC-A1FB-92DE7B552557}" type="presParOf" srcId="{DC5DCD13-E1F9-4F0E-A233-EF13EC7A06D9}" destId="{97E3B0E9-A2BC-4C36-8C69-0CACBA99ED94}" srcOrd="3" destOrd="0" presId="urn:microsoft.com/office/officeart/2005/8/layout/bList2"/>
    <dgm:cxn modelId="{4A39754B-82F1-4264-AA9F-B8D2F83112CD}" type="presParOf" srcId="{DC5DCD13-E1F9-4F0E-A233-EF13EC7A06D9}" destId="{827524C6-1FDF-4287-88CA-F7788AB72048}" srcOrd="4" destOrd="0" presId="urn:microsoft.com/office/officeart/2005/8/layout/bList2"/>
    <dgm:cxn modelId="{CE0DC546-AE3C-4EB1-BC1B-AD7C254FE1BE}" type="presParOf" srcId="{827524C6-1FDF-4287-88CA-F7788AB72048}" destId="{3D8AEF4E-BA56-4BB9-9B70-D7A8CB46CEA0}" srcOrd="0" destOrd="0" presId="urn:microsoft.com/office/officeart/2005/8/layout/bList2"/>
    <dgm:cxn modelId="{88B9F5AD-4409-4963-9BCF-22AA449F2025}" type="presParOf" srcId="{827524C6-1FDF-4287-88CA-F7788AB72048}" destId="{9422E79E-949C-434C-BFC4-25B43E6EAF78}" srcOrd="1" destOrd="0" presId="urn:microsoft.com/office/officeart/2005/8/layout/bList2"/>
    <dgm:cxn modelId="{CA7C5E5E-F1A5-43AC-BDEF-8B40B6B1938C}" type="presParOf" srcId="{827524C6-1FDF-4287-88CA-F7788AB72048}" destId="{28294816-4F6B-4E45-BAF2-D43102B453CA}" srcOrd="2" destOrd="0" presId="urn:microsoft.com/office/officeart/2005/8/layout/bList2"/>
    <dgm:cxn modelId="{1575333D-1B4C-43E1-A3B7-CCC2BAF71617}" type="presParOf" srcId="{827524C6-1FDF-4287-88CA-F7788AB72048}" destId="{33B471F6-1474-4CAE-9886-0ADF0C34BBDE}" srcOrd="3" destOrd="0" presId="urn:microsoft.com/office/officeart/2005/8/layout/bList2"/>
  </dgm:cxnLst>
  <dgm:bg/>
  <dgm:whole/>
</dgm:dataModel>
</file>

<file path=ppt/diagrams/data3.xml><?xml version="1.0" encoding="utf-8"?>
<dgm:dataModel xmlns:dgm="http://schemas.openxmlformats.org/drawingml/2006/diagram" xmlns:a="http://schemas.openxmlformats.org/drawingml/2006/main">
  <dgm:ptLst>
    <dgm:pt modelId="{6CA6B6AF-6205-40B7-A71B-925DD7F0D60E}" type="doc">
      <dgm:prSet loTypeId="urn:microsoft.com/office/officeart/2005/8/layout/cycle3" loCatId="cycle" qsTypeId="urn:microsoft.com/office/officeart/2005/8/quickstyle/3d4" qsCatId="3D" csTypeId="urn:microsoft.com/office/officeart/2005/8/colors/accent1_2" csCatId="accent1" phldr="1"/>
      <dgm:spPr/>
      <dgm:t>
        <a:bodyPr/>
        <a:lstStyle/>
        <a:p>
          <a:endParaRPr lang="de-DE"/>
        </a:p>
      </dgm:t>
    </dgm:pt>
    <dgm:pt modelId="{8A025CB9-9131-4390-8A4D-E5E33AFEA206}">
      <dgm:prSet/>
      <dgm:spPr/>
      <dgm:t>
        <a:bodyPr/>
        <a:lstStyle/>
        <a:p>
          <a:pPr rtl="0"/>
          <a:r>
            <a:rPr lang="de-DE" dirty="0" smtClean="0"/>
            <a:t>Finanzielles Gleichgewicht/Langfristige Gewinnmaximierung</a:t>
          </a:r>
          <a:endParaRPr lang="de-DE" dirty="0"/>
        </a:p>
      </dgm:t>
    </dgm:pt>
    <dgm:pt modelId="{7EADB475-2244-440A-B556-55DA2A37D2B2}" type="parTrans" cxnId="{DA524C3F-D1FF-4C35-B0D0-64DC626E2EA9}">
      <dgm:prSet/>
      <dgm:spPr/>
      <dgm:t>
        <a:bodyPr/>
        <a:lstStyle/>
        <a:p>
          <a:endParaRPr lang="de-DE"/>
        </a:p>
      </dgm:t>
    </dgm:pt>
    <dgm:pt modelId="{E0CA25DF-4C77-49F3-863E-93902CF72379}" type="sibTrans" cxnId="{DA524C3F-D1FF-4C35-B0D0-64DC626E2EA9}">
      <dgm:prSet/>
      <dgm:spPr/>
      <dgm:t>
        <a:bodyPr/>
        <a:lstStyle/>
        <a:p>
          <a:endParaRPr lang="de-DE"/>
        </a:p>
      </dgm:t>
    </dgm:pt>
    <dgm:pt modelId="{0C683C5F-DE27-4AF9-A802-D30864EBCACE}">
      <dgm:prSet/>
      <dgm:spPr/>
      <dgm:t>
        <a:bodyPr/>
        <a:lstStyle/>
        <a:p>
          <a:pPr rtl="0"/>
          <a:r>
            <a:rPr lang="de-DE" dirty="0" smtClean="0"/>
            <a:t>Kapitalkostenminimierung</a:t>
          </a:r>
          <a:endParaRPr lang="de-DE" dirty="0"/>
        </a:p>
      </dgm:t>
    </dgm:pt>
    <dgm:pt modelId="{2356E4D9-29FF-4A6D-8F01-D22107CB8191}" type="parTrans" cxnId="{A5962ED6-1224-4085-811F-FCF62DF9A472}">
      <dgm:prSet/>
      <dgm:spPr/>
      <dgm:t>
        <a:bodyPr/>
        <a:lstStyle/>
        <a:p>
          <a:endParaRPr lang="de-DE"/>
        </a:p>
      </dgm:t>
    </dgm:pt>
    <dgm:pt modelId="{A99CDB0C-44F7-4F66-BC8C-BA4A726D074D}" type="sibTrans" cxnId="{A5962ED6-1224-4085-811F-FCF62DF9A472}">
      <dgm:prSet/>
      <dgm:spPr/>
      <dgm:t>
        <a:bodyPr/>
        <a:lstStyle/>
        <a:p>
          <a:endParaRPr lang="de-DE"/>
        </a:p>
      </dgm:t>
    </dgm:pt>
    <dgm:pt modelId="{E7FDA45D-E145-4050-8507-7877FBF043F5}">
      <dgm:prSet/>
      <dgm:spPr/>
      <dgm:t>
        <a:bodyPr/>
        <a:lstStyle/>
        <a:p>
          <a:pPr rtl="0"/>
          <a:r>
            <a:rPr lang="de-DE" dirty="0" smtClean="0"/>
            <a:t>Liquiditätserhalt</a:t>
          </a:r>
          <a:endParaRPr lang="de-DE" dirty="0"/>
        </a:p>
      </dgm:t>
    </dgm:pt>
    <dgm:pt modelId="{D0D544BD-3927-41D3-B75E-1A4ED743A093}" type="parTrans" cxnId="{F264A85C-CE9B-4BFD-9696-40922F8D07F7}">
      <dgm:prSet/>
      <dgm:spPr/>
      <dgm:t>
        <a:bodyPr/>
        <a:lstStyle/>
        <a:p>
          <a:endParaRPr lang="de-DE"/>
        </a:p>
      </dgm:t>
    </dgm:pt>
    <dgm:pt modelId="{0BE4A5B3-7E56-4E14-9C19-F05BE3AB784A}" type="sibTrans" cxnId="{F264A85C-CE9B-4BFD-9696-40922F8D07F7}">
      <dgm:prSet/>
      <dgm:spPr/>
      <dgm:t>
        <a:bodyPr/>
        <a:lstStyle/>
        <a:p>
          <a:endParaRPr lang="de-DE"/>
        </a:p>
      </dgm:t>
    </dgm:pt>
    <dgm:pt modelId="{439AEB12-B196-4C66-B66B-3AFD86705FEB}" type="pres">
      <dgm:prSet presAssocID="{6CA6B6AF-6205-40B7-A71B-925DD7F0D60E}" presName="Name0" presStyleCnt="0">
        <dgm:presLayoutVars>
          <dgm:dir/>
          <dgm:resizeHandles val="exact"/>
        </dgm:presLayoutVars>
      </dgm:prSet>
      <dgm:spPr/>
      <dgm:t>
        <a:bodyPr/>
        <a:lstStyle/>
        <a:p>
          <a:endParaRPr lang="de-DE"/>
        </a:p>
      </dgm:t>
    </dgm:pt>
    <dgm:pt modelId="{5F6AB153-20E0-4D31-9A84-077A656AFE36}" type="pres">
      <dgm:prSet presAssocID="{6CA6B6AF-6205-40B7-A71B-925DD7F0D60E}" presName="cycle" presStyleCnt="0"/>
      <dgm:spPr/>
    </dgm:pt>
    <dgm:pt modelId="{B0C54148-35B4-4E49-9113-945C1114BE01}" type="pres">
      <dgm:prSet presAssocID="{8A025CB9-9131-4390-8A4D-E5E33AFEA206}" presName="nodeFirstNode" presStyleLbl="node1" presStyleIdx="0" presStyleCnt="3">
        <dgm:presLayoutVars>
          <dgm:bulletEnabled val="1"/>
        </dgm:presLayoutVars>
      </dgm:prSet>
      <dgm:spPr/>
      <dgm:t>
        <a:bodyPr/>
        <a:lstStyle/>
        <a:p>
          <a:endParaRPr lang="de-DE"/>
        </a:p>
      </dgm:t>
    </dgm:pt>
    <dgm:pt modelId="{00F14800-74E9-44B1-9518-1A4B20FD20AA}" type="pres">
      <dgm:prSet presAssocID="{E0CA25DF-4C77-49F3-863E-93902CF72379}" presName="sibTransFirstNode" presStyleLbl="bgShp" presStyleIdx="0" presStyleCnt="1"/>
      <dgm:spPr/>
      <dgm:t>
        <a:bodyPr/>
        <a:lstStyle/>
        <a:p>
          <a:endParaRPr lang="de-DE"/>
        </a:p>
      </dgm:t>
    </dgm:pt>
    <dgm:pt modelId="{27AD78D8-5207-4AC5-AC65-89410EFCBB33}" type="pres">
      <dgm:prSet presAssocID="{0C683C5F-DE27-4AF9-A802-D30864EBCACE}" presName="nodeFollowingNodes" presStyleLbl="node1" presStyleIdx="1" presStyleCnt="3" custRadScaleRad="140632">
        <dgm:presLayoutVars>
          <dgm:bulletEnabled val="1"/>
        </dgm:presLayoutVars>
      </dgm:prSet>
      <dgm:spPr/>
      <dgm:t>
        <a:bodyPr/>
        <a:lstStyle/>
        <a:p>
          <a:endParaRPr lang="de-DE"/>
        </a:p>
      </dgm:t>
    </dgm:pt>
    <dgm:pt modelId="{D04955D0-3736-4D54-9C19-E6961EFF5B90}" type="pres">
      <dgm:prSet presAssocID="{E7FDA45D-E145-4050-8507-7877FBF043F5}" presName="nodeFollowingNodes" presStyleLbl="node1" presStyleIdx="2" presStyleCnt="3">
        <dgm:presLayoutVars>
          <dgm:bulletEnabled val="1"/>
        </dgm:presLayoutVars>
      </dgm:prSet>
      <dgm:spPr/>
      <dgm:t>
        <a:bodyPr/>
        <a:lstStyle/>
        <a:p>
          <a:endParaRPr lang="de-DE"/>
        </a:p>
      </dgm:t>
    </dgm:pt>
  </dgm:ptLst>
  <dgm:cxnLst>
    <dgm:cxn modelId="{3C728456-D3C7-40B9-A493-7E071C95F926}" type="presOf" srcId="{E0CA25DF-4C77-49F3-863E-93902CF72379}" destId="{00F14800-74E9-44B1-9518-1A4B20FD20AA}" srcOrd="0" destOrd="0" presId="urn:microsoft.com/office/officeart/2005/8/layout/cycle3"/>
    <dgm:cxn modelId="{F264A85C-CE9B-4BFD-9696-40922F8D07F7}" srcId="{6CA6B6AF-6205-40B7-A71B-925DD7F0D60E}" destId="{E7FDA45D-E145-4050-8507-7877FBF043F5}" srcOrd="2" destOrd="0" parTransId="{D0D544BD-3927-41D3-B75E-1A4ED743A093}" sibTransId="{0BE4A5B3-7E56-4E14-9C19-F05BE3AB784A}"/>
    <dgm:cxn modelId="{DBD3E5B5-AFB2-498B-8228-9798AC6925FA}" type="presOf" srcId="{8A025CB9-9131-4390-8A4D-E5E33AFEA206}" destId="{B0C54148-35B4-4E49-9113-945C1114BE01}" srcOrd="0" destOrd="0" presId="urn:microsoft.com/office/officeart/2005/8/layout/cycle3"/>
    <dgm:cxn modelId="{42A3C258-74F4-48CF-AC0C-15777C19B39F}" type="presOf" srcId="{6CA6B6AF-6205-40B7-A71B-925DD7F0D60E}" destId="{439AEB12-B196-4C66-B66B-3AFD86705FEB}" srcOrd="0" destOrd="0" presId="urn:microsoft.com/office/officeart/2005/8/layout/cycle3"/>
    <dgm:cxn modelId="{773EF1BB-982C-4D3B-A22D-A75CBF8599DD}" type="presOf" srcId="{E7FDA45D-E145-4050-8507-7877FBF043F5}" destId="{D04955D0-3736-4D54-9C19-E6961EFF5B90}" srcOrd="0" destOrd="0" presId="urn:microsoft.com/office/officeart/2005/8/layout/cycle3"/>
    <dgm:cxn modelId="{DA524C3F-D1FF-4C35-B0D0-64DC626E2EA9}" srcId="{6CA6B6AF-6205-40B7-A71B-925DD7F0D60E}" destId="{8A025CB9-9131-4390-8A4D-E5E33AFEA206}" srcOrd="0" destOrd="0" parTransId="{7EADB475-2244-440A-B556-55DA2A37D2B2}" sibTransId="{E0CA25DF-4C77-49F3-863E-93902CF72379}"/>
    <dgm:cxn modelId="{A5962ED6-1224-4085-811F-FCF62DF9A472}" srcId="{6CA6B6AF-6205-40B7-A71B-925DD7F0D60E}" destId="{0C683C5F-DE27-4AF9-A802-D30864EBCACE}" srcOrd="1" destOrd="0" parTransId="{2356E4D9-29FF-4A6D-8F01-D22107CB8191}" sibTransId="{A99CDB0C-44F7-4F66-BC8C-BA4A726D074D}"/>
    <dgm:cxn modelId="{B9E674C2-22E9-45F2-861F-B56B23CE5FC3}" type="presOf" srcId="{0C683C5F-DE27-4AF9-A802-D30864EBCACE}" destId="{27AD78D8-5207-4AC5-AC65-89410EFCBB33}" srcOrd="0" destOrd="0" presId="urn:microsoft.com/office/officeart/2005/8/layout/cycle3"/>
    <dgm:cxn modelId="{07080A8C-370B-4BB4-9259-309EC9E7B1F5}" type="presParOf" srcId="{439AEB12-B196-4C66-B66B-3AFD86705FEB}" destId="{5F6AB153-20E0-4D31-9A84-077A656AFE36}" srcOrd="0" destOrd="0" presId="urn:microsoft.com/office/officeart/2005/8/layout/cycle3"/>
    <dgm:cxn modelId="{7F663C03-FFD4-41B6-8C59-4FD67DB5ED93}" type="presParOf" srcId="{5F6AB153-20E0-4D31-9A84-077A656AFE36}" destId="{B0C54148-35B4-4E49-9113-945C1114BE01}" srcOrd="0" destOrd="0" presId="urn:microsoft.com/office/officeart/2005/8/layout/cycle3"/>
    <dgm:cxn modelId="{02E28045-7D07-4CC9-8D8C-69454CA8950C}" type="presParOf" srcId="{5F6AB153-20E0-4D31-9A84-077A656AFE36}" destId="{00F14800-74E9-44B1-9518-1A4B20FD20AA}" srcOrd="1" destOrd="0" presId="urn:microsoft.com/office/officeart/2005/8/layout/cycle3"/>
    <dgm:cxn modelId="{3F597474-F12F-4D1F-A6A3-EAEEC10D68BB}" type="presParOf" srcId="{5F6AB153-20E0-4D31-9A84-077A656AFE36}" destId="{27AD78D8-5207-4AC5-AC65-89410EFCBB33}" srcOrd="2" destOrd="0" presId="urn:microsoft.com/office/officeart/2005/8/layout/cycle3"/>
    <dgm:cxn modelId="{65B32216-29BC-4525-B6EE-89D287ED8725}" type="presParOf" srcId="{5F6AB153-20E0-4D31-9A84-077A656AFE36}" destId="{D04955D0-3736-4D54-9C19-E6961EFF5B90}" srcOrd="3" destOrd="0" presId="urn:microsoft.com/office/officeart/2005/8/layout/cycle3"/>
  </dgm:cxnLst>
  <dgm:bg/>
  <dgm:whole/>
</dgm:dataModel>
</file>

<file path=ppt/diagrams/data4.xml><?xml version="1.0" encoding="utf-8"?>
<dgm:dataModel xmlns:dgm="http://schemas.openxmlformats.org/drawingml/2006/diagram" xmlns:a="http://schemas.openxmlformats.org/drawingml/2006/main">
  <dgm:ptLst>
    <dgm:pt modelId="{A6F7BA4D-9EB6-4E56-92F7-C4FBABA7F59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de-DE"/>
        </a:p>
      </dgm:t>
    </dgm:pt>
    <dgm:pt modelId="{14C15369-CE8A-44DB-8BCF-EFB39B1B37ED}">
      <dgm:prSet/>
      <dgm:spPr/>
      <dgm:t>
        <a:bodyPr/>
        <a:lstStyle/>
        <a:p>
          <a:pPr rtl="0"/>
          <a:r>
            <a:rPr lang="de-DE" dirty="0" smtClean="0"/>
            <a:t>Finde kostenminimale Finanzierungsalternative</a:t>
          </a:r>
          <a:endParaRPr lang="de-DE" dirty="0"/>
        </a:p>
      </dgm:t>
    </dgm:pt>
    <dgm:pt modelId="{E4C3DE56-898B-4D59-BE8A-2141D1AA9E00}" type="parTrans" cxnId="{C2953038-99B9-420D-BC06-DF206730D0A3}">
      <dgm:prSet/>
      <dgm:spPr/>
      <dgm:t>
        <a:bodyPr/>
        <a:lstStyle/>
        <a:p>
          <a:endParaRPr lang="de-DE"/>
        </a:p>
      </dgm:t>
    </dgm:pt>
    <dgm:pt modelId="{3E0C2ED4-6DDF-47BC-8ACD-7828BAB7A3E1}" type="sibTrans" cxnId="{C2953038-99B9-420D-BC06-DF206730D0A3}">
      <dgm:prSet/>
      <dgm:spPr/>
      <dgm:t>
        <a:bodyPr/>
        <a:lstStyle/>
        <a:p>
          <a:endParaRPr lang="de-DE"/>
        </a:p>
      </dgm:t>
    </dgm:pt>
    <dgm:pt modelId="{0C8358C1-9824-4BBB-93B9-02DEA6B3350B}">
      <dgm:prSet/>
      <dgm:spPr/>
      <dgm:t>
        <a:bodyPr/>
        <a:lstStyle/>
        <a:p>
          <a:pPr rtl="0"/>
          <a:r>
            <a:rPr lang="de-DE" dirty="0" smtClean="0"/>
            <a:t>Optimiere Liquidität</a:t>
          </a:r>
          <a:endParaRPr lang="de-DE" dirty="0"/>
        </a:p>
      </dgm:t>
    </dgm:pt>
    <dgm:pt modelId="{B6A692E8-137A-4423-A7B3-EA667483BEF3}" type="parTrans" cxnId="{163676D5-22E1-4E86-AF31-8F3BED39894F}">
      <dgm:prSet/>
      <dgm:spPr/>
      <dgm:t>
        <a:bodyPr/>
        <a:lstStyle/>
        <a:p>
          <a:endParaRPr lang="de-DE"/>
        </a:p>
      </dgm:t>
    </dgm:pt>
    <dgm:pt modelId="{E25341CD-E92A-4280-8311-FE52863F3D70}" type="sibTrans" cxnId="{163676D5-22E1-4E86-AF31-8F3BED39894F}">
      <dgm:prSet/>
      <dgm:spPr/>
      <dgm:t>
        <a:bodyPr/>
        <a:lstStyle/>
        <a:p>
          <a:endParaRPr lang="de-DE"/>
        </a:p>
      </dgm:t>
    </dgm:pt>
    <dgm:pt modelId="{869DB786-5155-482F-80F1-BC8C5C85E09F}" type="pres">
      <dgm:prSet presAssocID="{A6F7BA4D-9EB6-4E56-92F7-C4FBABA7F593}" presName="linear" presStyleCnt="0">
        <dgm:presLayoutVars>
          <dgm:dir/>
          <dgm:animLvl val="lvl"/>
          <dgm:resizeHandles val="exact"/>
        </dgm:presLayoutVars>
      </dgm:prSet>
      <dgm:spPr/>
      <dgm:t>
        <a:bodyPr/>
        <a:lstStyle/>
        <a:p>
          <a:endParaRPr lang="de-DE"/>
        </a:p>
      </dgm:t>
    </dgm:pt>
    <dgm:pt modelId="{1DCB002E-2D3B-4845-8580-A66658E68829}" type="pres">
      <dgm:prSet presAssocID="{14C15369-CE8A-44DB-8BCF-EFB39B1B37ED}" presName="parentLin" presStyleCnt="0"/>
      <dgm:spPr/>
    </dgm:pt>
    <dgm:pt modelId="{9B683185-75B6-4B44-9802-0A976E5E7CA4}" type="pres">
      <dgm:prSet presAssocID="{14C15369-CE8A-44DB-8BCF-EFB39B1B37ED}" presName="parentLeftMargin" presStyleLbl="node1" presStyleIdx="0" presStyleCnt="2"/>
      <dgm:spPr/>
      <dgm:t>
        <a:bodyPr/>
        <a:lstStyle/>
        <a:p>
          <a:endParaRPr lang="de-DE"/>
        </a:p>
      </dgm:t>
    </dgm:pt>
    <dgm:pt modelId="{E2444E6F-6B58-487F-89C0-C4ED4C4DD434}" type="pres">
      <dgm:prSet presAssocID="{14C15369-CE8A-44DB-8BCF-EFB39B1B37ED}" presName="parentText" presStyleLbl="node1" presStyleIdx="0" presStyleCnt="2">
        <dgm:presLayoutVars>
          <dgm:chMax val="0"/>
          <dgm:bulletEnabled val="1"/>
        </dgm:presLayoutVars>
      </dgm:prSet>
      <dgm:spPr/>
      <dgm:t>
        <a:bodyPr/>
        <a:lstStyle/>
        <a:p>
          <a:endParaRPr lang="de-DE"/>
        </a:p>
      </dgm:t>
    </dgm:pt>
    <dgm:pt modelId="{5B1EB9D5-90DC-41F6-BEB1-97ECBC43246A}" type="pres">
      <dgm:prSet presAssocID="{14C15369-CE8A-44DB-8BCF-EFB39B1B37ED}" presName="negativeSpace" presStyleCnt="0"/>
      <dgm:spPr/>
    </dgm:pt>
    <dgm:pt modelId="{C6FEE2BA-7194-4D9C-99B8-83C0932C0EAE}" type="pres">
      <dgm:prSet presAssocID="{14C15369-CE8A-44DB-8BCF-EFB39B1B37ED}" presName="childText" presStyleLbl="conFgAcc1" presStyleIdx="0" presStyleCnt="2">
        <dgm:presLayoutVars>
          <dgm:bulletEnabled val="1"/>
        </dgm:presLayoutVars>
      </dgm:prSet>
      <dgm:spPr/>
    </dgm:pt>
    <dgm:pt modelId="{4F970BFD-EFB5-48C3-B1DE-09C510C9F5E0}" type="pres">
      <dgm:prSet presAssocID="{3E0C2ED4-6DDF-47BC-8ACD-7828BAB7A3E1}" presName="spaceBetweenRectangles" presStyleCnt="0"/>
      <dgm:spPr/>
    </dgm:pt>
    <dgm:pt modelId="{363F1F48-28ED-4D4F-A04F-A8C278B40231}" type="pres">
      <dgm:prSet presAssocID="{0C8358C1-9824-4BBB-93B9-02DEA6B3350B}" presName="parentLin" presStyleCnt="0"/>
      <dgm:spPr/>
    </dgm:pt>
    <dgm:pt modelId="{A9E41AA7-A0C0-42F4-B744-28A33FBA774A}" type="pres">
      <dgm:prSet presAssocID="{0C8358C1-9824-4BBB-93B9-02DEA6B3350B}" presName="parentLeftMargin" presStyleLbl="node1" presStyleIdx="0" presStyleCnt="2"/>
      <dgm:spPr/>
      <dgm:t>
        <a:bodyPr/>
        <a:lstStyle/>
        <a:p>
          <a:endParaRPr lang="de-DE"/>
        </a:p>
      </dgm:t>
    </dgm:pt>
    <dgm:pt modelId="{018693CC-D07B-4267-885D-1CC0058B9CE5}" type="pres">
      <dgm:prSet presAssocID="{0C8358C1-9824-4BBB-93B9-02DEA6B3350B}" presName="parentText" presStyleLbl="node1" presStyleIdx="1" presStyleCnt="2">
        <dgm:presLayoutVars>
          <dgm:chMax val="0"/>
          <dgm:bulletEnabled val="1"/>
        </dgm:presLayoutVars>
      </dgm:prSet>
      <dgm:spPr/>
      <dgm:t>
        <a:bodyPr/>
        <a:lstStyle/>
        <a:p>
          <a:endParaRPr lang="de-DE"/>
        </a:p>
      </dgm:t>
    </dgm:pt>
    <dgm:pt modelId="{0A82E710-668C-42F2-BC65-7C217A54C0A4}" type="pres">
      <dgm:prSet presAssocID="{0C8358C1-9824-4BBB-93B9-02DEA6B3350B}" presName="negativeSpace" presStyleCnt="0"/>
      <dgm:spPr/>
    </dgm:pt>
    <dgm:pt modelId="{B5DB5674-B528-41BB-9326-587A2F4EFA87}" type="pres">
      <dgm:prSet presAssocID="{0C8358C1-9824-4BBB-93B9-02DEA6B3350B}" presName="childText" presStyleLbl="conFgAcc1" presStyleIdx="1" presStyleCnt="2">
        <dgm:presLayoutVars>
          <dgm:bulletEnabled val="1"/>
        </dgm:presLayoutVars>
      </dgm:prSet>
      <dgm:spPr/>
    </dgm:pt>
  </dgm:ptLst>
  <dgm:cxnLst>
    <dgm:cxn modelId="{AD8ED95D-9249-4C17-82A8-D416DB5C3033}" type="presOf" srcId="{14C15369-CE8A-44DB-8BCF-EFB39B1B37ED}" destId="{9B683185-75B6-4B44-9802-0A976E5E7CA4}" srcOrd="0" destOrd="0" presId="urn:microsoft.com/office/officeart/2005/8/layout/list1"/>
    <dgm:cxn modelId="{C1021AC8-DEF3-4B56-94C2-0F7693AFE1D4}" type="presOf" srcId="{A6F7BA4D-9EB6-4E56-92F7-C4FBABA7F593}" destId="{869DB786-5155-482F-80F1-BC8C5C85E09F}" srcOrd="0" destOrd="0" presId="urn:microsoft.com/office/officeart/2005/8/layout/list1"/>
    <dgm:cxn modelId="{163676D5-22E1-4E86-AF31-8F3BED39894F}" srcId="{A6F7BA4D-9EB6-4E56-92F7-C4FBABA7F593}" destId="{0C8358C1-9824-4BBB-93B9-02DEA6B3350B}" srcOrd="1" destOrd="0" parTransId="{B6A692E8-137A-4423-A7B3-EA667483BEF3}" sibTransId="{E25341CD-E92A-4280-8311-FE52863F3D70}"/>
    <dgm:cxn modelId="{2BDB9B62-5CF3-46AC-B7C6-5499722F551C}" type="presOf" srcId="{14C15369-CE8A-44DB-8BCF-EFB39B1B37ED}" destId="{E2444E6F-6B58-487F-89C0-C4ED4C4DD434}" srcOrd="1" destOrd="0" presId="urn:microsoft.com/office/officeart/2005/8/layout/list1"/>
    <dgm:cxn modelId="{EAF15A5A-E41D-4FE5-A89E-259CA050D86D}" type="presOf" srcId="{0C8358C1-9824-4BBB-93B9-02DEA6B3350B}" destId="{018693CC-D07B-4267-885D-1CC0058B9CE5}" srcOrd="1" destOrd="0" presId="urn:microsoft.com/office/officeart/2005/8/layout/list1"/>
    <dgm:cxn modelId="{C2953038-99B9-420D-BC06-DF206730D0A3}" srcId="{A6F7BA4D-9EB6-4E56-92F7-C4FBABA7F593}" destId="{14C15369-CE8A-44DB-8BCF-EFB39B1B37ED}" srcOrd="0" destOrd="0" parTransId="{E4C3DE56-898B-4D59-BE8A-2141D1AA9E00}" sibTransId="{3E0C2ED4-6DDF-47BC-8ACD-7828BAB7A3E1}"/>
    <dgm:cxn modelId="{993A6076-5295-42EE-96DF-7AC8C7D15EC1}" type="presOf" srcId="{0C8358C1-9824-4BBB-93B9-02DEA6B3350B}" destId="{A9E41AA7-A0C0-42F4-B744-28A33FBA774A}" srcOrd="0" destOrd="0" presId="urn:microsoft.com/office/officeart/2005/8/layout/list1"/>
    <dgm:cxn modelId="{7E25EA49-DC98-4952-A4A2-D85631BA9E0C}" type="presParOf" srcId="{869DB786-5155-482F-80F1-BC8C5C85E09F}" destId="{1DCB002E-2D3B-4845-8580-A66658E68829}" srcOrd="0" destOrd="0" presId="urn:microsoft.com/office/officeart/2005/8/layout/list1"/>
    <dgm:cxn modelId="{AB60E1E3-C6CF-4D98-9476-6F0C18CAA48E}" type="presParOf" srcId="{1DCB002E-2D3B-4845-8580-A66658E68829}" destId="{9B683185-75B6-4B44-9802-0A976E5E7CA4}" srcOrd="0" destOrd="0" presId="urn:microsoft.com/office/officeart/2005/8/layout/list1"/>
    <dgm:cxn modelId="{F5E4AAC4-6B93-401E-A015-B32F567E7BE4}" type="presParOf" srcId="{1DCB002E-2D3B-4845-8580-A66658E68829}" destId="{E2444E6F-6B58-487F-89C0-C4ED4C4DD434}" srcOrd="1" destOrd="0" presId="urn:microsoft.com/office/officeart/2005/8/layout/list1"/>
    <dgm:cxn modelId="{72BBDD55-F763-49A5-A16D-A285EC6E1D64}" type="presParOf" srcId="{869DB786-5155-482F-80F1-BC8C5C85E09F}" destId="{5B1EB9D5-90DC-41F6-BEB1-97ECBC43246A}" srcOrd="1" destOrd="0" presId="urn:microsoft.com/office/officeart/2005/8/layout/list1"/>
    <dgm:cxn modelId="{0891290A-0210-491A-8C1F-6C5AD4856324}" type="presParOf" srcId="{869DB786-5155-482F-80F1-BC8C5C85E09F}" destId="{C6FEE2BA-7194-4D9C-99B8-83C0932C0EAE}" srcOrd="2" destOrd="0" presId="urn:microsoft.com/office/officeart/2005/8/layout/list1"/>
    <dgm:cxn modelId="{B0C04C04-28D7-4CDD-A74B-985D7979C87B}" type="presParOf" srcId="{869DB786-5155-482F-80F1-BC8C5C85E09F}" destId="{4F970BFD-EFB5-48C3-B1DE-09C510C9F5E0}" srcOrd="3" destOrd="0" presId="urn:microsoft.com/office/officeart/2005/8/layout/list1"/>
    <dgm:cxn modelId="{470F72AD-DFC4-4046-8379-33A159CBDAA7}" type="presParOf" srcId="{869DB786-5155-482F-80F1-BC8C5C85E09F}" destId="{363F1F48-28ED-4D4F-A04F-A8C278B40231}" srcOrd="4" destOrd="0" presId="urn:microsoft.com/office/officeart/2005/8/layout/list1"/>
    <dgm:cxn modelId="{2CAB1B54-88E2-44E0-8A19-F85DCBE1371A}" type="presParOf" srcId="{363F1F48-28ED-4D4F-A04F-A8C278B40231}" destId="{A9E41AA7-A0C0-42F4-B744-28A33FBA774A}" srcOrd="0" destOrd="0" presId="urn:microsoft.com/office/officeart/2005/8/layout/list1"/>
    <dgm:cxn modelId="{64E314C0-4D1E-4AEA-B733-F91D1C4C4475}" type="presParOf" srcId="{363F1F48-28ED-4D4F-A04F-A8C278B40231}" destId="{018693CC-D07B-4267-885D-1CC0058B9CE5}" srcOrd="1" destOrd="0" presId="urn:microsoft.com/office/officeart/2005/8/layout/list1"/>
    <dgm:cxn modelId="{8C259A02-DD88-43EB-BFA6-27D58478E5D6}" type="presParOf" srcId="{869DB786-5155-482F-80F1-BC8C5C85E09F}" destId="{0A82E710-668C-42F2-BC65-7C217A54C0A4}" srcOrd="5" destOrd="0" presId="urn:microsoft.com/office/officeart/2005/8/layout/list1"/>
    <dgm:cxn modelId="{5513972F-55AF-4E55-912A-A884785C7FA4}" type="presParOf" srcId="{869DB786-5155-482F-80F1-BC8C5C85E09F}" destId="{B5DB5674-B528-41BB-9326-587A2F4EFA87}" srcOrd="6" destOrd="0" presId="urn:microsoft.com/office/officeart/2005/8/layout/list1"/>
  </dgm:cxnLst>
  <dgm:bg/>
  <dgm:whole/>
</dgm:dataModel>
</file>

<file path=ppt/diagrams/data5.xml><?xml version="1.0" encoding="utf-8"?>
<dgm:dataModel xmlns:dgm="http://schemas.openxmlformats.org/drawingml/2006/diagram" xmlns:a="http://schemas.openxmlformats.org/drawingml/2006/main">
  <dgm:ptLst>
    <dgm:pt modelId="{E9641CFC-C46F-4AF8-962B-BA2CC98E3465}" type="doc">
      <dgm:prSet loTypeId="urn:microsoft.com/office/officeart/2005/8/layout/matrix3" loCatId="matrix" qsTypeId="urn:microsoft.com/office/officeart/2005/8/quickstyle/3d3" qsCatId="3D" csTypeId="urn:microsoft.com/office/officeart/2005/8/colors/accent1_2" csCatId="accent1" phldr="1"/>
      <dgm:spPr/>
      <dgm:t>
        <a:bodyPr/>
        <a:lstStyle/>
        <a:p>
          <a:endParaRPr lang="de-DE"/>
        </a:p>
      </dgm:t>
    </dgm:pt>
    <dgm:pt modelId="{FD10828D-EA71-45F9-8B40-658CB0D9ADE8}">
      <dgm:prSet custT="1"/>
      <dgm:spPr/>
      <dgm:t>
        <a:bodyPr/>
        <a:lstStyle/>
        <a:p>
          <a:pPr rtl="0"/>
          <a:r>
            <a:rPr lang="de-DE" sz="1400" dirty="0" smtClean="0"/>
            <a:t>Produktionsplanung</a:t>
          </a:r>
          <a:endParaRPr lang="de-DE" sz="1100" dirty="0"/>
        </a:p>
      </dgm:t>
    </dgm:pt>
    <dgm:pt modelId="{4EE34CB8-E702-451D-997B-7F5B5902DA30}" type="parTrans" cxnId="{9125448A-CF36-4CC5-AD2B-911F36119AA9}">
      <dgm:prSet/>
      <dgm:spPr/>
      <dgm:t>
        <a:bodyPr/>
        <a:lstStyle/>
        <a:p>
          <a:endParaRPr lang="de-DE"/>
        </a:p>
      </dgm:t>
    </dgm:pt>
    <dgm:pt modelId="{F2127A51-234B-4821-B866-743C397EF69F}" type="sibTrans" cxnId="{9125448A-CF36-4CC5-AD2B-911F36119AA9}">
      <dgm:prSet/>
      <dgm:spPr/>
      <dgm:t>
        <a:bodyPr/>
        <a:lstStyle/>
        <a:p>
          <a:endParaRPr lang="de-DE"/>
        </a:p>
      </dgm:t>
    </dgm:pt>
    <dgm:pt modelId="{A954DE58-CFF3-41DB-91B3-9C83808D589F}">
      <dgm:prSet custT="1"/>
      <dgm:spPr/>
      <dgm:t>
        <a:bodyPr/>
        <a:lstStyle/>
        <a:p>
          <a:pPr rtl="0"/>
          <a:r>
            <a:rPr lang="de-DE" sz="1400" dirty="0" smtClean="0"/>
            <a:t>Absatzplanung</a:t>
          </a:r>
          <a:endParaRPr lang="de-DE" sz="1100" dirty="0"/>
        </a:p>
      </dgm:t>
    </dgm:pt>
    <dgm:pt modelId="{57351D7E-D14B-4A61-B057-72F80517A2EC}" type="parTrans" cxnId="{13B0551E-A5DC-4B47-917D-DB6C92DFA428}">
      <dgm:prSet/>
      <dgm:spPr/>
      <dgm:t>
        <a:bodyPr/>
        <a:lstStyle/>
        <a:p>
          <a:endParaRPr lang="de-DE"/>
        </a:p>
      </dgm:t>
    </dgm:pt>
    <dgm:pt modelId="{032D9C0A-3AA8-420B-B629-9848078A7CC5}" type="sibTrans" cxnId="{13B0551E-A5DC-4B47-917D-DB6C92DFA428}">
      <dgm:prSet/>
      <dgm:spPr/>
      <dgm:t>
        <a:bodyPr/>
        <a:lstStyle/>
        <a:p>
          <a:endParaRPr lang="de-DE"/>
        </a:p>
      </dgm:t>
    </dgm:pt>
    <dgm:pt modelId="{5CCF855F-3C2C-4BF2-8E3C-4F1C8B8D4E3F}">
      <dgm:prSet custT="1"/>
      <dgm:spPr/>
      <dgm:t>
        <a:bodyPr/>
        <a:lstStyle/>
        <a:p>
          <a:pPr rtl="0"/>
          <a:r>
            <a:rPr lang="de-DE" sz="1400" dirty="0" smtClean="0"/>
            <a:t>Finanzierungs-</a:t>
          </a:r>
          <a:r>
            <a:rPr lang="de-DE" sz="1400" dirty="0" err="1" smtClean="0"/>
            <a:t>entscheidungen</a:t>
          </a:r>
          <a:endParaRPr lang="de-DE" sz="1600" dirty="0"/>
        </a:p>
      </dgm:t>
    </dgm:pt>
    <dgm:pt modelId="{F82659ED-D188-4521-AE20-1B46D198A11F}" type="parTrans" cxnId="{7BA1B460-146A-431D-BC29-F55962E87169}">
      <dgm:prSet/>
      <dgm:spPr/>
      <dgm:t>
        <a:bodyPr/>
        <a:lstStyle/>
        <a:p>
          <a:endParaRPr lang="de-DE"/>
        </a:p>
      </dgm:t>
    </dgm:pt>
    <dgm:pt modelId="{847DCA6A-9411-44C3-B984-7F938423E4CF}" type="sibTrans" cxnId="{7BA1B460-146A-431D-BC29-F55962E87169}">
      <dgm:prSet/>
      <dgm:spPr/>
      <dgm:t>
        <a:bodyPr/>
        <a:lstStyle/>
        <a:p>
          <a:endParaRPr lang="de-DE"/>
        </a:p>
      </dgm:t>
    </dgm:pt>
    <dgm:pt modelId="{A174ACFC-BF27-42DB-8909-8A32CA94F827}">
      <dgm:prSet custT="1"/>
      <dgm:spPr/>
      <dgm:t>
        <a:bodyPr/>
        <a:lstStyle/>
        <a:p>
          <a:pPr rtl="0"/>
          <a:r>
            <a:rPr lang="de-DE" sz="1400" dirty="0" smtClean="0"/>
            <a:t>Investitionsplanung</a:t>
          </a:r>
          <a:endParaRPr lang="de-DE" sz="1100" dirty="0"/>
        </a:p>
      </dgm:t>
    </dgm:pt>
    <dgm:pt modelId="{4D72A8D9-7C63-46E3-9F57-44914865CFBA}" type="parTrans" cxnId="{4F246FFC-390C-4F25-9C78-3395F058A4B1}">
      <dgm:prSet/>
      <dgm:spPr/>
      <dgm:t>
        <a:bodyPr/>
        <a:lstStyle/>
        <a:p>
          <a:endParaRPr lang="de-DE"/>
        </a:p>
      </dgm:t>
    </dgm:pt>
    <dgm:pt modelId="{27E1C87B-B927-4DB7-B30C-13748D5FB4A0}" type="sibTrans" cxnId="{4F246FFC-390C-4F25-9C78-3395F058A4B1}">
      <dgm:prSet/>
      <dgm:spPr/>
      <dgm:t>
        <a:bodyPr/>
        <a:lstStyle/>
        <a:p>
          <a:endParaRPr lang="de-DE"/>
        </a:p>
      </dgm:t>
    </dgm:pt>
    <dgm:pt modelId="{E98CEEEF-8B6C-4A96-A6A7-96F25CC064B0}" type="pres">
      <dgm:prSet presAssocID="{E9641CFC-C46F-4AF8-962B-BA2CC98E3465}" presName="matrix" presStyleCnt="0">
        <dgm:presLayoutVars>
          <dgm:chMax val="1"/>
          <dgm:dir/>
          <dgm:resizeHandles val="exact"/>
        </dgm:presLayoutVars>
      </dgm:prSet>
      <dgm:spPr/>
      <dgm:t>
        <a:bodyPr/>
        <a:lstStyle/>
        <a:p>
          <a:endParaRPr lang="de-DE"/>
        </a:p>
      </dgm:t>
    </dgm:pt>
    <dgm:pt modelId="{D81B0F4A-6457-43B2-B437-7EDD2ED807BE}" type="pres">
      <dgm:prSet presAssocID="{E9641CFC-C46F-4AF8-962B-BA2CC98E3465}" presName="diamond" presStyleLbl="bgShp" presStyleIdx="0" presStyleCnt="1"/>
      <dgm:spPr/>
    </dgm:pt>
    <dgm:pt modelId="{D33A6B39-DFDB-4F1D-9F04-D78C79E50A76}" type="pres">
      <dgm:prSet presAssocID="{E9641CFC-C46F-4AF8-962B-BA2CC98E3465}" presName="quad1" presStyleLbl="node1" presStyleIdx="0" presStyleCnt="4">
        <dgm:presLayoutVars>
          <dgm:chMax val="0"/>
          <dgm:chPref val="0"/>
          <dgm:bulletEnabled val="1"/>
        </dgm:presLayoutVars>
      </dgm:prSet>
      <dgm:spPr/>
      <dgm:t>
        <a:bodyPr/>
        <a:lstStyle/>
        <a:p>
          <a:endParaRPr lang="de-DE"/>
        </a:p>
      </dgm:t>
    </dgm:pt>
    <dgm:pt modelId="{E44D91B7-2D95-4FE7-AF27-70F18BB8AE8F}" type="pres">
      <dgm:prSet presAssocID="{E9641CFC-C46F-4AF8-962B-BA2CC98E3465}" presName="quad2" presStyleLbl="node1" presStyleIdx="1" presStyleCnt="4">
        <dgm:presLayoutVars>
          <dgm:chMax val="0"/>
          <dgm:chPref val="0"/>
          <dgm:bulletEnabled val="1"/>
        </dgm:presLayoutVars>
      </dgm:prSet>
      <dgm:spPr/>
      <dgm:t>
        <a:bodyPr/>
        <a:lstStyle/>
        <a:p>
          <a:endParaRPr lang="de-DE"/>
        </a:p>
      </dgm:t>
    </dgm:pt>
    <dgm:pt modelId="{31B2689E-88DB-4020-ADB9-D29195E75ED2}" type="pres">
      <dgm:prSet presAssocID="{E9641CFC-C46F-4AF8-962B-BA2CC98E3465}" presName="quad3" presStyleLbl="node1" presStyleIdx="2" presStyleCnt="4">
        <dgm:presLayoutVars>
          <dgm:chMax val="0"/>
          <dgm:chPref val="0"/>
          <dgm:bulletEnabled val="1"/>
        </dgm:presLayoutVars>
      </dgm:prSet>
      <dgm:spPr/>
      <dgm:t>
        <a:bodyPr/>
        <a:lstStyle/>
        <a:p>
          <a:endParaRPr lang="de-DE"/>
        </a:p>
      </dgm:t>
    </dgm:pt>
    <dgm:pt modelId="{0037D23B-39D5-4051-A0EC-475448A56F86}" type="pres">
      <dgm:prSet presAssocID="{E9641CFC-C46F-4AF8-962B-BA2CC98E3465}" presName="quad4" presStyleLbl="node1" presStyleIdx="3" presStyleCnt="4">
        <dgm:presLayoutVars>
          <dgm:chMax val="0"/>
          <dgm:chPref val="0"/>
          <dgm:bulletEnabled val="1"/>
        </dgm:presLayoutVars>
      </dgm:prSet>
      <dgm:spPr/>
      <dgm:t>
        <a:bodyPr/>
        <a:lstStyle/>
        <a:p>
          <a:endParaRPr lang="de-DE"/>
        </a:p>
      </dgm:t>
    </dgm:pt>
  </dgm:ptLst>
  <dgm:cxnLst>
    <dgm:cxn modelId="{7BA1B460-146A-431D-BC29-F55962E87169}" srcId="{E9641CFC-C46F-4AF8-962B-BA2CC98E3465}" destId="{5CCF855F-3C2C-4BF2-8E3C-4F1C8B8D4E3F}" srcOrd="2" destOrd="0" parTransId="{F82659ED-D188-4521-AE20-1B46D198A11F}" sibTransId="{847DCA6A-9411-44C3-B984-7F938423E4CF}"/>
    <dgm:cxn modelId="{871282F5-B884-4182-BB89-910A77E89583}" type="presOf" srcId="{A954DE58-CFF3-41DB-91B3-9C83808D589F}" destId="{E44D91B7-2D95-4FE7-AF27-70F18BB8AE8F}" srcOrd="0" destOrd="0" presId="urn:microsoft.com/office/officeart/2005/8/layout/matrix3"/>
    <dgm:cxn modelId="{4F246FFC-390C-4F25-9C78-3395F058A4B1}" srcId="{E9641CFC-C46F-4AF8-962B-BA2CC98E3465}" destId="{A174ACFC-BF27-42DB-8909-8A32CA94F827}" srcOrd="3" destOrd="0" parTransId="{4D72A8D9-7C63-46E3-9F57-44914865CFBA}" sibTransId="{27E1C87B-B927-4DB7-B30C-13748D5FB4A0}"/>
    <dgm:cxn modelId="{BED72E4E-6CE6-4D9F-8CFF-2AF40792DB6E}" type="presOf" srcId="{FD10828D-EA71-45F9-8B40-658CB0D9ADE8}" destId="{D33A6B39-DFDB-4F1D-9F04-D78C79E50A76}" srcOrd="0" destOrd="0" presId="urn:microsoft.com/office/officeart/2005/8/layout/matrix3"/>
    <dgm:cxn modelId="{9125448A-CF36-4CC5-AD2B-911F36119AA9}" srcId="{E9641CFC-C46F-4AF8-962B-BA2CC98E3465}" destId="{FD10828D-EA71-45F9-8B40-658CB0D9ADE8}" srcOrd="0" destOrd="0" parTransId="{4EE34CB8-E702-451D-997B-7F5B5902DA30}" sibTransId="{F2127A51-234B-4821-B866-743C397EF69F}"/>
    <dgm:cxn modelId="{13B0551E-A5DC-4B47-917D-DB6C92DFA428}" srcId="{E9641CFC-C46F-4AF8-962B-BA2CC98E3465}" destId="{A954DE58-CFF3-41DB-91B3-9C83808D589F}" srcOrd="1" destOrd="0" parTransId="{57351D7E-D14B-4A61-B057-72F80517A2EC}" sibTransId="{032D9C0A-3AA8-420B-B629-9848078A7CC5}"/>
    <dgm:cxn modelId="{ECE4181E-9C9A-4BBA-9DBC-C018EEB52EA4}" type="presOf" srcId="{5CCF855F-3C2C-4BF2-8E3C-4F1C8B8D4E3F}" destId="{31B2689E-88DB-4020-ADB9-D29195E75ED2}" srcOrd="0" destOrd="0" presId="urn:microsoft.com/office/officeart/2005/8/layout/matrix3"/>
    <dgm:cxn modelId="{D79B8259-B687-4478-8DA0-8EFCDC04C400}" type="presOf" srcId="{A174ACFC-BF27-42DB-8909-8A32CA94F827}" destId="{0037D23B-39D5-4051-A0EC-475448A56F86}" srcOrd="0" destOrd="0" presId="urn:microsoft.com/office/officeart/2005/8/layout/matrix3"/>
    <dgm:cxn modelId="{17695DC7-391D-4BCF-8F40-BAE1C66849DD}" type="presOf" srcId="{E9641CFC-C46F-4AF8-962B-BA2CC98E3465}" destId="{E98CEEEF-8B6C-4A96-A6A7-96F25CC064B0}" srcOrd="0" destOrd="0" presId="urn:microsoft.com/office/officeart/2005/8/layout/matrix3"/>
    <dgm:cxn modelId="{3E1CACDA-7D51-4806-B974-8E98E4639951}" type="presParOf" srcId="{E98CEEEF-8B6C-4A96-A6A7-96F25CC064B0}" destId="{D81B0F4A-6457-43B2-B437-7EDD2ED807BE}" srcOrd="0" destOrd="0" presId="urn:microsoft.com/office/officeart/2005/8/layout/matrix3"/>
    <dgm:cxn modelId="{C39019B6-815E-404F-8C79-325F85AA63C0}" type="presParOf" srcId="{E98CEEEF-8B6C-4A96-A6A7-96F25CC064B0}" destId="{D33A6B39-DFDB-4F1D-9F04-D78C79E50A76}" srcOrd="1" destOrd="0" presId="urn:microsoft.com/office/officeart/2005/8/layout/matrix3"/>
    <dgm:cxn modelId="{B639436B-2B7C-44A4-B0AF-602A44BC63AC}" type="presParOf" srcId="{E98CEEEF-8B6C-4A96-A6A7-96F25CC064B0}" destId="{E44D91B7-2D95-4FE7-AF27-70F18BB8AE8F}" srcOrd="2" destOrd="0" presId="urn:microsoft.com/office/officeart/2005/8/layout/matrix3"/>
    <dgm:cxn modelId="{B5CA7A12-C32C-4837-9FBB-98122F126421}" type="presParOf" srcId="{E98CEEEF-8B6C-4A96-A6A7-96F25CC064B0}" destId="{31B2689E-88DB-4020-ADB9-D29195E75ED2}" srcOrd="3" destOrd="0" presId="urn:microsoft.com/office/officeart/2005/8/layout/matrix3"/>
    <dgm:cxn modelId="{F03B3E4A-2317-4971-9492-20F2261F0BFC}" type="presParOf" srcId="{E98CEEEF-8B6C-4A96-A6A7-96F25CC064B0}" destId="{0037D23B-39D5-4051-A0EC-475448A56F86}" srcOrd="4" destOrd="0" presId="urn:microsoft.com/office/officeart/2005/8/layout/matrix3"/>
  </dgm:cxnLst>
  <dgm:bg/>
  <dgm:whole/>
</dgm:dataModel>
</file>

<file path=ppt/diagrams/data6.xml><?xml version="1.0" encoding="utf-8"?>
<dgm:dataModel xmlns:dgm="http://schemas.openxmlformats.org/drawingml/2006/diagram" xmlns:a="http://schemas.openxmlformats.org/drawingml/2006/main">
  <dgm:ptLst>
    <dgm:pt modelId="{E72A3DAB-505C-4A7B-A062-77ACA4197F9F}"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de-DE"/>
        </a:p>
      </dgm:t>
    </dgm:pt>
    <dgm:pt modelId="{A20F0F14-508E-449D-BD68-C8691DCEE7A9}">
      <dgm:prSet custT="1"/>
      <dgm:spPr/>
      <dgm:t>
        <a:bodyPr/>
        <a:lstStyle/>
        <a:p>
          <a:pPr rtl="0"/>
          <a:r>
            <a:rPr lang="de-DE" sz="1400" dirty="0" smtClean="0"/>
            <a:t>Eigen-</a:t>
          </a:r>
          <a:r>
            <a:rPr lang="de-DE" sz="1400" dirty="0" err="1" smtClean="0"/>
            <a:t>finanzierung</a:t>
          </a:r>
          <a:endParaRPr lang="de-DE" sz="900" dirty="0"/>
        </a:p>
      </dgm:t>
    </dgm:pt>
    <dgm:pt modelId="{3E734C94-9F92-4627-81C0-7E95967CFDB6}" type="parTrans" cxnId="{94359098-9419-4221-9956-64CBBD32BE58}">
      <dgm:prSet/>
      <dgm:spPr/>
      <dgm:t>
        <a:bodyPr/>
        <a:lstStyle/>
        <a:p>
          <a:endParaRPr lang="de-DE"/>
        </a:p>
      </dgm:t>
    </dgm:pt>
    <dgm:pt modelId="{86B5C4CC-FFA9-4F2D-8CB3-9FE1104221DF}" type="sibTrans" cxnId="{94359098-9419-4221-9956-64CBBD32BE58}">
      <dgm:prSet/>
      <dgm:spPr/>
      <dgm:t>
        <a:bodyPr/>
        <a:lstStyle/>
        <a:p>
          <a:endParaRPr lang="de-DE"/>
        </a:p>
      </dgm:t>
    </dgm:pt>
    <dgm:pt modelId="{432A086A-3859-4768-B2FC-CB844F55FA15}">
      <dgm:prSet custT="1"/>
      <dgm:spPr/>
      <dgm:t>
        <a:bodyPr/>
        <a:lstStyle/>
        <a:p>
          <a:pPr rtl="0"/>
          <a:r>
            <a:rPr lang="de-DE" sz="1400" dirty="0" smtClean="0"/>
            <a:t>Fremd-</a:t>
          </a:r>
          <a:r>
            <a:rPr lang="de-DE" sz="1400" dirty="0" err="1" smtClean="0"/>
            <a:t>finanzierung</a:t>
          </a:r>
          <a:endParaRPr lang="de-DE" sz="1000" dirty="0"/>
        </a:p>
      </dgm:t>
    </dgm:pt>
    <dgm:pt modelId="{DB6A0E5A-E1E4-4F09-B019-CB1D734BF1C3}" type="parTrans" cxnId="{AE807A8E-5BCB-4526-A33C-E40DFB9CB0DB}">
      <dgm:prSet/>
      <dgm:spPr/>
      <dgm:t>
        <a:bodyPr/>
        <a:lstStyle/>
        <a:p>
          <a:endParaRPr lang="de-DE"/>
        </a:p>
      </dgm:t>
    </dgm:pt>
    <dgm:pt modelId="{FF7F64A8-2B5F-462E-B960-5374B2EBB4E7}" type="sibTrans" cxnId="{AE807A8E-5BCB-4526-A33C-E40DFB9CB0DB}">
      <dgm:prSet/>
      <dgm:spPr/>
      <dgm:t>
        <a:bodyPr/>
        <a:lstStyle/>
        <a:p>
          <a:endParaRPr lang="de-DE"/>
        </a:p>
      </dgm:t>
    </dgm:pt>
    <dgm:pt modelId="{E271540F-732E-4B35-BF41-CE907A79D3F6}">
      <dgm:prSet/>
      <dgm:spPr/>
      <dgm:t>
        <a:bodyPr/>
        <a:lstStyle/>
        <a:p>
          <a:pPr rtl="0"/>
          <a:r>
            <a:rPr lang="de-DE" dirty="0" smtClean="0"/>
            <a:t>Kapitalerhöhung</a:t>
          </a:r>
          <a:endParaRPr lang="de-DE" dirty="0"/>
        </a:p>
      </dgm:t>
    </dgm:pt>
    <dgm:pt modelId="{ABB8F4CC-77BC-4655-9921-154231FD27A9}" type="parTrans" cxnId="{CAF032EE-F0CA-4546-88B0-9150F5440219}">
      <dgm:prSet/>
      <dgm:spPr/>
      <dgm:t>
        <a:bodyPr/>
        <a:lstStyle/>
        <a:p>
          <a:endParaRPr lang="de-DE"/>
        </a:p>
      </dgm:t>
    </dgm:pt>
    <dgm:pt modelId="{727AD497-429D-4252-88FF-A4CAB36F4776}" type="sibTrans" cxnId="{CAF032EE-F0CA-4546-88B0-9150F5440219}">
      <dgm:prSet/>
      <dgm:spPr/>
      <dgm:t>
        <a:bodyPr/>
        <a:lstStyle/>
        <a:p>
          <a:endParaRPr lang="de-DE"/>
        </a:p>
      </dgm:t>
    </dgm:pt>
    <dgm:pt modelId="{4CF98113-C685-4C2B-8C3B-4C64CE722AFA}">
      <dgm:prSet custT="1"/>
      <dgm:spPr/>
      <dgm:t>
        <a:bodyPr/>
        <a:lstStyle/>
        <a:p>
          <a:r>
            <a:rPr lang="de-DE" sz="1400" dirty="0" smtClean="0"/>
            <a:t>Innen-</a:t>
          </a:r>
          <a:r>
            <a:rPr lang="de-DE" sz="1400" dirty="0" err="1" smtClean="0"/>
            <a:t>finanzierung</a:t>
          </a:r>
          <a:endParaRPr lang="de-DE" sz="1000" dirty="0"/>
        </a:p>
      </dgm:t>
    </dgm:pt>
    <dgm:pt modelId="{EF32D0D7-0BDD-4FE0-B5C4-1A2B41ACF8C5}" type="parTrans" cxnId="{EBD1E342-E817-4F26-8366-17C4FC7C1C78}">
      <dgm:prSet/>
      <dgm:spPr/>
      <dgm:t>
        <a:bodyPr/>
        <a:lstStyle/>
        <a:p>
          <a:endParaRPr lang="de-DE"/>
        </a:p>
      </dgm:t>
    </dgm:pt>
    <dgm:pt modelId="{17677546-57F3-4E8F-97DE-23F777E1CA5F}" type="sibTrans" cxnId="{EBD1E342-E817-4F26-8366-17C4FC7C1C78}">
      <dgm:prSet/>
      <dgm:spPr/>
      <dgm:t>
        <a:bodyPr/>
        <a:lstStyle/>
        <a:p>
          <a:endParaRPr lang="de-DE"/>
        </a:p>
      </dgm:t>
    </dgm:pt>
    <dgm:pt modelId="{83B91E9C-FFF8-4524-A885-1ED2813E31A3}" type="pres">
      <dgm:prSet presAssocID="{E72A3DAB-505C-4A7B-A062-77ACA4197F9F}" presName="Name0" presStyleCnt="0">
        <dgm:presLayoutVars>
          <dgm:chMax val="4"/>
          <dgm:resizeHandles val="exact"/>
        </dgm:presLayoutVars>
      </dgm:prSet>
      <dgm:spPr/>
      <dgm:t>
        <a:bodyPr/>
        <a:lstStyle/>
        <a:p>
          <a:endParaRPr lang="de-DE"/>
        </a:p>
      </dgm:t>
    </dgm:pt>
    <dgm:pt modelId="{E8B3B940-8295-472A-8A10-D358E6E63172}" type="pres">
      <dgm:prSet presAssocID="{E72A3DAB-505C-4A7B-A062-77ACA4197F9F}" presName="ellipse" presStyleLbl="trBgShp" presStyleIdx="0" presStyleCnt="1"/>
      <dgm:spPr/>
    </dgm:pt>
    <dgm:pt modelId="{685A563D-81CA-438A-8D21-1922A8402347}" type="pres">
      <dgm:prSet presAssocID="{E72A3DAB-505C-4A7B-A062-77ACA4197F9F}" presName="arrow1" presStyleLbl="fgShp" presStyleIdx="0" presStyleCnt="1"/>
      <dgm:spPr/>
    </dgm:pt>
    <dgm:pt modelId="{1B8C648D-91F2-4423-BB37-A2FC618A0C10}" type="pres">
      <dgm:prSet presAssocID="{E72A3DAB-505C-4A7B-A062-77ACA4197F9F}" presName="rectangle" presStyleLbl="revTx" presStyleIdx="0" presStyleCnt="1">
        <dgm:presLayoutVars>
          <dgm:bulletEnabled val="1"/>
        </dgm:presLayoutVars>
      </dgm:prSet>
      <dgm:spPr/>
      <dgm:t>
        <a:bodyPr/>
        <a:lstStyle/>
        <a:p>
          <a:endParaRPr lang="de-DE"/>
        </a:p>
      </dgm:t>
    </dgm:pt>
    <dgm:pt modelId="{7B107978-33E1-4C0B-8ABD-96FCFA288B35}" type="pres">
      <dgm:prSet presAssocID="{4CF98113-C685-4C2B-8C3B-4C64CE722AFA}" presName="item1" presStyleLbl="node1" presStyleIdx="0" presStyleCnt="3">
        <dgm:presLayoutVars>
          <dgm:bulletEnabled val="1"/>
        </dgm:presLayoutVars>
      </dgm:prSet>
      <dgm:spPr/>
      <dgm:t>
        <a:bodyPr/>
        <a:lstStyle/>
        <a:p>
          <a:endParaRPr lang="de-DE"/>
        </a:p>
      </dgm:t>
    </dgm:pt>
    <dgm:pt modelId="{5BD9C28C-95B8-4EF4-A64B-A98532C02D0B}" type="pres">
      <dgm:prSet presAssocID="{432A086A-3859-4768-B2FC-CB844F55FA15}" presName="item2" presStyleLbl="node1" presStyleIdx="1" presStyleCnt="3" custLinFactNeighborY="-21290">
        <dgm:presLayoutVars>
          <dgm:bulletEnabled val="1"/>
        </dgm:presLayoutVars>
      </dgm:prSet>
      <dgm:spPr/>
      <dgm:t>
        <a:bodyPr/>
        <a:lstStyle/>
        <a:p>
          <a:endParaRPr lang="de-DE"/>
        </a:p>
      </dgm:t>
    </dgm:pt>
    <dgm:pt modelId="{F47055D2-9B45-46A2-8C32-59F9015EF3D1}" type="pres">
      <dgm:prSet presAssocID="{E271540F-732E-4B35-BF41-CE907A79D3F6}" presName="item3" presStyleLbl="node1" presStyleIdx="2" presStyleCnt="3" custLinFactNeighborY="625">
        <dgm:presLayoutVars>
          <dgm:bulletEnabled val="1"/>
        </dgm:presLayoutVars>
      </dgm:prSet>
      <dgm:spPr/>
      <dgm:t>
        <a:bodyPr/>
        <a:lstStyle/>
        <a:p>
          <a:endParaRPr lang="de-DE"/>
        </a:p>
      </dgm:t>
    </dgm:pt>
    <dgm:pt modelId="{C9E8A24D-DA66-4DA5-98E8-BDCFECA0126A}" type="pres">
      <dgm:prSet presAssocID="{E72A3DAB-505C-4A7B-A062-77ACA4197F9F}" presName="funnel" presStyleLbl="trAlignAcc1" presStyleIdx="0" presStyleCnt="1"/>
      <dgm:spPr/>
    </dgm:pt>
  </dgm:ptLst>
  <dgm:cxnLst>
    <dgm:cxn modelId="{371C9DE8-F558-45CE-8126-8C5F66323394}" type="presOf" srcId="{4CF98113-C685-4C2B-8C3B-4C64CE722AFA}" destId="{5BD9C28C-95B8-4EF4-A64B-A98532C02D0B}" srcOrd="0" destOrd="0" presId="urn:microsoft.com/office/officeart/2005/8/layout/funnel1"/>
    <dgm:cxn modelId="{02EA5ECE-2A60-4B22-9DEE-7093B7B14F5C}" type="presOf" srcId="{A20F0F14-508E-449D-BD68-C8691DCEE7A9}" destId="{F47055D2-9B45-46A2-8C32-59F9015EF3D1}" srcOrd="0" destOrd="0" presId="urn:microsoft.com/office/officeart/2005/8/layout/funnel1"/>
    <dgm:cxn modelId="{EBD1E342-E817-4F26-8366-17C4FC7C1C78}" srcId="{E72A3DAB-505C-4A7B-A062-77ACA4197F9F}" destId="{4CF98113-C685-4C2B-8C3B-4C64CE722AFA}" srcOrd="1" destOrd="0" parTransId="{EF32D0D7-0BDD-4FE0-B5C4-1A2B41ACF8C5}" sibTransId="{17677546-57F3-4E8F-97DE-23F777E1CA5F}"/>
    <dgm:cxn modelId="{0BEFB4DB-4718-4E2F-99BC-C131A90B3FD6}" type="presOf" srcId="{E271540F-732E-4B35-BF41-CE907A79D3F6}" destId="{1B8C648D-91F2-4423-BB37-A2FC618A0C10}" srcOrd="0" destOrd="0" presId="urn:microsoft.com/office/officeart/2005/8/layout/funnel1"/>
    <dgm:cxn modelId="{AE807A8E-5BCB-4526-A33C-E40DFB9CB0DB}" srcId="{E72A3DAB-505C-4A7B-A062-77ACA4197F9F}" destId="{432A086A-3859-4768-B2FC-CB844F55FA15}" srcOrd="2" destOrd="0" parTransId="{DB6A0E5A-E1E4-4F09-B019-CB1D734BF1C3}" sibTransId="{FF7F64A8-2B5F-462E-B960-5374B2EBB4E7}"/>
    <dgm:cxn modelId="{94359098-9419-4221-9956-64CBBD32BE58}" srcId="{E72A3DAB-505C-4A7B-A062-77ACA4197F9F}" destId="{A20F0F14-508E-449D-BD68-C8691DCEE7A9}" srcOrd="0" destOrd="0" parTransId="{3E734C94-9F92-4627-81C0-7E95967CFDB6}" sibTransId="{86B5C4CC-FFA9-4F2D-8CB3-9FE1104221DF}"/>
    <dgm:cxn modelId="{CAF032EE-F0CA-4546-88B0-9150F5440219}" srcId="{E72A3DAB-505C-4A7B-A062-77ACA4197F9F}" destId="{E271540F-732E-4B35-BF41-CE907A79D3F6}" srcOrd="3" destOrd="0" parTransId="{ABB8F4CC-77BC-4655-9921-154231FD27A9}" sibTransId="{727AD497-429D-4252-88FF-A4CAB36F4776}"/>
    <dgm:cxn modelId="{BC082368-C769-4718-8F6F-5BF02AB38A03}" type="presOf" srcId="{432A086A-3859-4768-B2FC-CB844F55FA15}" destId="{7B107978-33E1-4C0B-8ABD-96FCFA288B35}" srcOrd="0" destOrd="0" presId="urn:microsoft.com/office/officeart/2005/8/layout/funnel1"/>
    <dgm:cxn modelId="{0EC82452-5C5B-4983-A70C-1B56321ED172}" type="presOf" srcId="{E72A3DAB-505C-4A7B-A062-77ACA4197F9F}" destId="{83B91E9C-FFF8-4524-A885-1ED2813E31A3}" srcOrd="0" destOrd="0" presId="urn:microsoft.com/office/officeart/2005/8/layout/funnel1"/>
    <dgm:cxn modelId="{22B5FB01-0110-4346-8EBA-368CB86C5C22}" type="presParOf" srcId="{83B91E9C-FFF8-4524-A885-1ED2813E31A3}" destId="{E8B3B940-8295-472A-8A10-D358E6E63172}" srcOrd="0" destOrd="0" presId="urn:microsoft.com/office/officeart/2005/8/layout/funnel1"/>
    <dgm:cxn modelId="{22DF3092-CE1A-442C-BBE7-3E6F2CA2AC9B}" type="presParOf" srcId="{83B91E9C-FFF8-4524-A885-1ED2813E31A3}" destId="{685A563D-81CA-438A-8D21-1922A8402347}" srcOrd="1" destOrd="0" presId="urn:microsoft.com/office/officeart/2005/8/layout/funnel1"/>
    <dgm:cxn modelId="{840E494A-2BA1-458B-BFDC-7A935551723A}" type="presParOf" srcId="{83B91E9C-FFF8-4524-A885-1ED2813E31A3}" destId="{1B8C648D-91F2-4423-BB37-A2FC618A0C10}" srcOrd="2" destOrd="0" presId="urn:microsoft.com/office/officeart/2005/8/layout/funnel1"/>
    <dgm:cxn modelId="{0F0AA9B4-495A-4DA6-BA1F-426199530F03}" type="presParOf" srcId="{83B91E9C-FFF8-4524-A885-1ED2813E31A3}" destId="{7B107978-33E1-4C0B-8ABD-96FCFA288B35}" srcOrd="3" destOrd="0" presId="urn:microsoft.com/office/officeart/2005/8/layout/funnel1"/>
    <dgm:cxn modelId="{5F77C97E-78E0-49EC-A6B5-A9483A8B82D5}" type="presParOf" srcId="{83B91E9C-FFF8-4524-A885-1ED2813E31A3}" destId="{5BD9C28C-95B8-4EF4-A64B-A98532C02D0B}" srcOrd="4" destOrd="0" presId="urn:microsoft.com/office/officeart/2005/8/layout/funnel1"/>
    <dgm:cxn modelId="{9BD5068B-B571-4D46-A0EC-D490E0F76823}" type="presParOf" srcId="{83B91E9C-FFF8-4524-A885-1ED2813E31A3}" destId="{F47055D2-9B45-46A2-8C32-59F9015EF3D1}" srcOrd="5" destOrd="0" presId="urn:microsoft.com/office/officeart/2005/8/layout/funnel1"/>
    <dgm:cxn modelId="{692AAF78-8712-41AD-A171-B037A1FECA83}" type="presParOf" srcId="{83B91E9C-FFF8-4524-A885-1ED2813E31A3}" destId="{C9E8A24D-DA66-4DA5-98E8-BDCFECA0126A}" srcOrd="6" destOrd="0" presId="urn:microsoft.com/office/officeart/2005/8/layout/funnel1"/>
  </dgm:cxnLst>
  <dgm:bg/>
  <dgm:whole/>
</dgm:dataModel>
</file>

<file path=ppt/diagrams/data7.xml><?xml version="1.0" encoding="utf-8"?>
<dgm:dataModel xmlns:dgm="http://schemas.openxmlformats.org/drawingml/2006/diagram" xmlns:a="http://schemas.openxmlformats.org/drawingml/2006/main">
  <dgm:ptLst>
    <dgm:pt modelId="{CBD58A1C-7F02-4714-ABE7-BB80584B3666}" type="doc">
      <dgm:prSet loTypeId="urn:microsoft.com/office/officeart/2005/8/layout/process4" loCatId="list" qsTypeId="urn:microsoft.com/office/officeart/2005/8/quickstyle/3d2" qsCatId="3D" csTypeId="urn:microsoft.com/office/officeart/2005/8/colors/accent1_2" csCatId="accent1" phldr="1"/>
      <dgm:spPr/>
      <dgm:t>
        <a:bodyPr/>
        <a:lstStyle/>
        <a:p>
          <a:endParaRPr lang="de-DE"/>
        </a:p>
      </dgm:t>
    </dgm:pt>
    <dgm:pt modelId="{1DABC684-F866-4941-AA16-6FDB814D0B78}">
      <dgm:prSet custT="1"/>
      <dgm:spPr/>
      <dgm:t>
        <a:bodyPr/>
        <a:lstStyle/>
        <a:p>
          <a:pPr rtl="0"/>
          <a:r>
            <a:rPr lang="de-DE" sz="3200" dirty="0" smtClean="0"/>
            <a:t>Innenfinanzierung (ständige Aktivtäusche)</a:t>
          </a:r>
          <a:endParaRPr lang="de-DE" sz="3200" dirty="0"/>
        </a:p>
      </dgm:t>
    </dgm:pt>
    <dgm:pt modelId="{4EB4F58C-1371-4427-920C-79B57BFE663D}" type="parTrans" cxnId="{71704FF1-B190-4FB0-9661-A01A62802386}">
      <dgm:prSet/>
      <dgm:spPr/>
      <dgm:t>
        <a:bodyPr/>
        <a:lstStyle/>
        <a:p>
          <a:endParaRPr lang="de-DE"/>
        </a:p>
      </dgm:t>
    </dgm:pt>
    <dgm:pt modelId="{5008BF7A-B950-45C4-B673-81DF90B95C3B}" type="sibTrans" cxnId="{71704FF1-B190-4FB0-9661-A01A62802386}">
      <dgm:prSet/>
      <dgm:spPr/>
      <dgm:t>
        <a:bodyPr/>
        <a:lstStyle/>
        <a:p>
          <a:endParaRPr lang="de-DE"/>
        </a:p>
      </dgm:t>
    </dgm:pt>
    <dgm:pt modelId="{2D2DDF60-2B53-4862-B98E-4774407661C6}">
      <dgm:prSet custT="1"/>
      <dgm:spPr/>
      <dgm:t>
        <a:bodyPr/>
        <a:lstStyle/>
        <a:p>
          <a:pPr rtl="0"/>
          <a:r>
            <a:rPr lang="de-DE" sz="2800" dirty="0" smtClean="0"/>
            <a:t>exakte Prognosen</a:t>
          </a:r>
          <a:endParaRPr lang="de-DE" sz="2800" dirty="0"/>
        </a:p>
      </dgm:t>
    </dgm:pt>
    <dgm:pt modelId="{1D49317D-5C6E-4C3B-8757-42EB4FCC2E6C}" type="parTrans" cxnId="{71B3003B-F638-4F62-826F-CD29093B1F40}">
      <dgm:prSet/>
      <dgm:spPr/>
      <dgm:t>
        <a:bodyPr/>
        <a:lstStyle/>
        <a:p>
          <a:endParaRPr lang="de-DE"/>
        </a:p>
      </dgm:t>
    </dgm:pt>
    <dgm:pt modelId="{499EAFCB-815E-4DD8-B450-4D5950CB1E20}" type="sibTrans" cxnId="{71B3003B-F638-4F62-826F-CD29093B1F40}">
      <dgm:prSet/>
      <dgm:spPr/>
      <dgm:t>
        <a:bodyPr/>
        <a:lstStyle/>
        <a:p>
          <a:endParaRPr lang="de-DE"/>
        </a:p>
      </dgm:t>
    </dgm:pt>
    <dgm:pt modelId="{88917EB0-715E-4199-B92C-07D6620215CE}">
      <dgm:prSet custT="1"/>
      <dgm:spPr/>
      <dgm:t>
        <a:bodyPr/>
        <a:lstStyle/>
        <a:p>
          <a:pPr rtl="0"/>
          <a:r>
            <a:rPr lang="de-DE" sz="3200" dirty="0" smtClean="0"/>
            <a:t>Große </a:t>
          </a:r>
          <a:r>
            <a:rPr lang="de-DE" sz="3200" dirty="0" err="1" smtClean="0"/>
            <a:t>Prognosefehler</a:t>
          </a:r>
          <a:r>
            <a:rPr lang="de-DE" sz="3200" dirty="0" smtClean="0"/>
            <a:t> bei langfristiger Planung </a:t>
          </a:r>
          <a:endParaRPr lang="de-DE" sz="3200" dirty="0"/>
        </a:p>
      </dgm:t>
    </dgm:pt>
    <dgm:pt modelId="{585E0146-5FA0-4E80-9D5D-EFFE961278EF}" type="parTrans" cxnId="{08590BF8-B62B-4861-8A9A-AC6FFC0A33D0}">
      <dgm:prSet/>
      <dgm:spPr/>
      <dgm:t>
        <a:bodyPr/>
        <a:lstStyle/>
        <a:p>
          <a:endParaRPr lang="de-DE"/>
        </a:p>
      </dgm:t>
    </dgm:pt>
    <dgm:pt modelId="{CE18695F-4ED1-4767-83F3-9E353DD251BC}" type="sibTrans" cxnId="{08590BF8-B62B-4861-8A9A-AC6FFC0A33D0}">
      <dgm:prSet/>
      <dgm:spPr/>
      <dgm:t>
        <a:bodyPr/>
        <a:lstStyle/>
        <a:p>
          <a:endParaRPr lang="de-DE"/>
        </a:p>
      </dgm:t>
    </dgm:pt>
    <dgm:pt modelId="{B32E28B3-F762-4EC5-9587-773123F0F111}">
      <dgm:prSet custT="1"/>
      <dgm:spPr/>
      <dgm:t>
        <a:bodyPr/>
        <a:lstStyle/>
        <a:p>
          <a:pPr rtl="0"/>
          <a:r>
            <a:rPr lang="de-DE" sz="2800" dirty="0" smtClean="0"/>
            <a:t>gröbere Planungsrechnung</a:t>
          </a:r>
          <a:endParaRPr lang="de-DE" sz="2800" dirty="0"/>
        </a:p>
      </dgm:t>
    </dgm:pt>
    <dgm:pt modelId="{F36D69E0-6C5C-42EC-AA81-CAC03C964900}" type="parTrans" cxnId="{4FD7B10A-C7B1-486A-BF18-1F0B8CCAC568}">
      <dgm:prSet/>
      <dgm:spPr/>
      <dgm:t>
        <a:bodyPr/>
        <a:lstStyle/>
        <a:p>
          <a:endParaRPr lang="de-DE"/>
        </a:p>
      </dgm:t>
    </dgm:pt>
    <dgm:pt modelId="{B3725B9A-57CA-4C27-BED5-F6CAE594658E}" type="sibTrans" cxnId="{4FD7B10A-C7B1-486A-BF18-1F0B8CCAC568}">
      <dgm:prSet/>
      <dgm:spPr/>
      <dgm:t>
        <a:bodyPr/>
        <a:lstStyle/>
        <a:p>
          <a:endParaRPr lang="de-DE"/>
        </a:p>
      </dgm:t>
    </dgm:pt>
    <dgm:pt modelId="{E12E3FC8-4AEA-49E0-BDD2-75280D622568}">
      <dgm:prSet custT="1"/>
      <dgm:spPr/>
      <dgm:t>
        <a:bodyPr/>
        <a:lstStyle/>
        <a:p>
          <a:pPr rtl="0"/>
          <a:r>
            <a:rPr lang="de-DE" sz="3200" dirty="0" smtClean="0"/>
            <a:t>Cash Flow</a:t>
          </a:r>
          <a:endParaRPr lang="de-DE" sz="3200" dirty="0"/>
        </a:p>
      </dgm:t>
    </dgm:pt>
    <dgm:pt modelId="{6B1F67A6-40F9-44E3-BDFD-3EC83A01FE30}" type="parTrans" cxnId="{17E0BAA5-66F4-4CEE-9E79-FE71C0AF5BD3}">
      <dgm:prSet/>
      <dgm:spPr/>
      <dgm:t>
        <a:bodyPr/>
        <a:lstStyle/>
        <a:p>
          <a:endParaRPr lang="de-DE"/>
        </a:p>
      </dgm:t>
    </dgm:pt>
    <dgm:pt modelId="{692BC860-54D2-49A3-92BA-07CB6EB1AD2A}" type="sibTrans" cxnId="{17E0BAA5-66F4-4CEE-9E79-FE71C0AF5BD3}">
      <dgm:prSet/>
      <dgm:spPr/>
      <dgm:t>
        <a:bodyPr/>
        <a:lstStyle/>
        <a:p>
          <a:endParaRPr lang="de-DE"/>
        </a:p>
      </dgm:t>
    </dgm:pt>
    <dgm:pt modelId="{4F8E7EB0-914F-4E05-A41D-3099AC8FA85B}">
      <dgm:prSet custT="1"/>
      <dgm:spPr/>
      <dgm:t>
        <a:bodyPr/>
        <a:lstStyle/>
        <a:p>
          <a:pPr rtl="0"/>
          <a:r>
            <a:rPr lang="de-DE" sz="2800" dirty="0" smtClean="0"/>
            <a:t>Innenfinanzierungsvolumen</a:t>
          </a:r>
          <a:endParaRPr lang="de-DE" sz="2800" dirty="0"/>
        </a:p>
      </dgm:t>
    </dgm:pt>
    <dgm:pt modelId="{F8CDAF04-79A7-4305-9596-42B6846449C3}" type="parTrans" cxnId="{646B9D61-DEFE-4D80-9C70-B54A924654FC}">
      <dgm:prSet/>
      <dgm:spPr/>
      <dgm:t>
        <a:bodyPr/>
        <a:lstStyle/>
        <a:p>
          <a:endParaRPr lang="de-DE"/>
        </a:p>
      </dgm:t>
    </dgm:pt>
    <dgm:pt modelId="{863161B6-1C55-4B2E-A09D-0FB6AA89883D}" type="sibTrans" cxnId="{646B9D61-DEFE-4D80-9C70-B54A924654FC}">
      <dgm:prSet/>
      <dgm:spPr/>
      <dgm:t>
        <a:bodyPr/>
        <a:lstStyle/>
        <a:p>
          <a:endParaRPr lang="de-DE"/>
        </a:p>
      </dgm:t>
    </dgm:pt>
    <dgm:pt modelId="{4C1F7599-040F-446B-9DDB-C25FB495BFA1}" type="pres">
      <dgm:prSet presAssocID="{CBD58A1C-7F02-4714-ABE7-BB80584B3666}" presName="Name0" presStyleCnt="0">
        <dgm:presLayoutVars>
          <dgm:dir/>
          <dgm:animLvl val="lvl"/>
          <dgm:resizeHandles val="exact"/>
        </dgm:presLayoutVars>
      </dgm:prSet>
      <dgm:spPr/>
      <dgm:t>
        <a:bodyPr/>
        <a:lstStyle/>
        <a:p>
          <a:endParaRPr lang="de-DE"/>
        </a:p>
      </dgm:t>
    </dgm:pt>
    <dgm:pt modelId="{1F6B0D85-0D68-4A1A-8CBD-5E8D912E5970}" type="pres">
      <dgm:prSet presAssocID="{E12E3FC8-4AEA-49E0-BDD2-75280D622568}" presName="boxAndChildren" presStyleCnt="0"/>
      <dgm:spPr/>
    </dgm:pt>
    <dgm:pt modelId="{28A6CD3A-838B-43BE-9B9A-8C76DF99DA81}" type="pres">
      <dgm:prSet presAssocID="{E12E3FC8-4AEA-49E0-BDD2-75280D622568}" presName="parentTextBox" presStyleLbl="node1" presStyleIdx="0" presStyleCnt="3"/>
      <dgm:spPr/>
      <dgm:t>
        <a:bodyPr/>
        <a:lstStyle/>
        <a:p>
          <a:endParaRPr lang="de-DE"/>
        </a:p>
      </dgm:t>
    </dgm:pt>
    <dgm:pt modelId="{8EE33C85-5A5E-4EB5-89B6-BABDE6897FD2}" type="pres">
      <dgm:prSet presAssocID="{E12E3FC8-4AEA-49E0-BDD2-75280D622568}" presName="entireBox" presStyleLbl="node1" presStyleIdx="0" presStyleCnt="3"/>
      <dgm:spPr/>
      <dgm:t>
        <a:bodyPr/>
        <a:lstStyle/>
        <a:p>
          <a:endParaRPr lang="de-DE"/>
        </a:p>
      </dgm:t>
    </dgm:pt>
    <dgm:pt modelId="{B813D88B-F28F-4424-91C5-867457B7D9BE}" type="pres">
      <dgm:prSet presAssocID="{E12E3FC8-4AEA-49E0-BDD2-75280D622568}" presName="descendantBox" presStyleCnt="0"/>
      <dgm:spPr/>
    </dgm:pt>
    <dgm:pt modelId="{8480C090-E1A0-424C-9701-8AE65F68A0EF}" type="pres">
      <dgm:prSet presAssocID="{4F8E7EB0-914F-4E05-A41D-3099AC8FA85B}" presName="childTextBox" presStyleLbl="fgAccFollowNode1" presStyleIdx="0" presStyleCnt="3">
        <dgm:presLayoutVars>
          <dgm:bulletEnabled val="1"/>
        </dgm:presLayoutVars>
      </dgm:prSet>
      <dgm:spPr/>
      <dgm:t>
        <a:bodyPr/>
        <a:lstStyle/>
        <a:p>
          <a:endParaRPr lang="de-DE"/>
        </a:p>
      </dgm:t>
    </dgm:pt>
    <dgm:pt modelId="{57002080-F102-4691-82FB-1B31B38C2DEA}" type="pres">
      <dgm:prSet presAssocID="{CE18695F-4ED1-4767-83F3-9E353DD251BC}" presName="sp" presStyleCnt="0"/>
      <dgm:spPr/>
    </dgm:pt>
    <dgm:pt modelId="{35D97EAF-EF95-4107-B7EA-76E37DF81CB9}" type="pres">
      <dgm:prSet presAssocID="{88917EB0-715E-4199-B92C-07D6620215CE}" presName="arrowAndChildren" presStyleCnt="0"/>
      <dgm:spPr/>
    </dgm:pt>
    <dgm:pt modelId="{A5A333CE-CBF6-4DA3-984B-969D733AA41F}" type="pres">
      <dgm:prSet presAssocID="{88917EB0-715E-4199-B92C-07D6620215CE}" presName="parentTextArrow" presStyleLbl="node1" presStyleIdx="0" presStyleCnt="3"/>
      <dgm:spPr/>
      <dgm:t>
        <a:bodyPr/>
        <a:lstStyle/>
        <a:p>
          <a:endParaRPr lang="de-DE"/>
        </a:p>
      </dgm:t>
    </dgm:pt>
    <dgm:pt modelId="{49E0BC96-F14E-4496-B1AB-05286480EA6E}" type="pres">
      <dgm:prSet presAssocID="{88917EB0-715E-4199-B92C-07D6620215CE}" presName="arrow" presStyleLbl="node1" presStyleIdx="1" presStyleCnt="3"/>
      <dgm:spPr/>
      <dgm:t>
        <a:bodyPr/>
        <a:lstStyle/>
        <a:p>
          <a:endParaRPr lang="de-DE"/>
        </a:p>
      </dgm:t>
    </dgm:pt>
    <dgm:pt modelId="{4E0FD219-E120-42F0-B603-D74B8DFC2356}" type="pres">
      <dgm:prSet presAssocID="{88917EB0-715E-4199-B92C-07D6620215CE}" presName="descendantArrow" presStyleCnt="0"/>
      <dgm:spPr/>
    </dgm:pt>
    <dgm:pt modelId="{7F9B49F0-E693-4B6D-90E6-A6DA494AC96D}" type="pres">
      <dgm:prSet presAssocID="{B32E28B3-F762-4EC5-9587-773123F0F111}" presName="childTextArrow" presStyleLbl="fgAccFollowNode1" presStyleIdx="1" presStyleCnt="3">
        <dgm:presLayoutVars>
          <dgm:bulletEnabled val="1"/>
        </dgm:presLayoutVars>
      </dgm:prSet>
      <dgm:spPr/>
      <dgm:t>
        <a:bodyPr/>
        <a:lstStyle/>
        <a:p>
          <a:endParaRPr lang="de-DE"/>
        </a:p>
      </dgm:t>
    </dgm:pt>
    <dgm:pt modelId="{FBAFD392-8B7C-4D05-B19A-D754495FC1BC}" type="pres">
      <dgm:prSet presAssocID="{5008BF7A-B950-45C4-B673-81DF90B95C3B}" presName="sp" presStyleCnt="0"/>
      <dgm:spPr/>
    </dgm:pt>
    <dgm:pt modelId="{8E227378-89BD-4AF7-A481-8040F9B9B7D2}" type="pres">
      <dgm:prSet presAssocID="{1DABC684-F866-4941-AA16-6FDB814D0B78}" presName="arrowAndChildren" presStyleCnt="0"/>
      <dgm:spPr/>
    </dgm:pt>
    <dgm:pt modelId="{146CD45F-3A16-4FB2-8E11-7F0100F24569}" type="pres">
      <dgm:prSet presAssocID="{1DABC684-F866-4941-AA16-6FDB814D0B78}" presName="parentTextArrow" presStyleLbl="node1" presStyleIdx="1" presStyleCnt="3"/>
      <dgm:spPr/>
      <dgm:t>
        <a:bodyPr/>
        <a:lstStyle/>
        <a:p>
          <a:endParaRPr lang="de-DE"/>
        </a:p>
      </dgm:t>
    </dgm:pt>
    <dgm:pt modelId="{BF82705F-BD68-44C2-8765-A3441D7F2329}" type="pres">
      <dgm:prSet presAssocID="{1DABC684-F866-4941-AA16-6FDB814D0B78}" presName="arrow" presStyleLbl="node1" presStyleIdx="2" presStyleCnt="3"/>
      <dgm:spPr/>
      <dgm:t>
        <a:bodyPr/>
        <a:lstStyle/>
        <a:p>
          <a:endParaRPr lang="de-DE"/>
        </a:p>
      </dgm:t>
    </dgm:pt>
    <dgm:pt modelId="{2BAEF562-1826-4D79-89E6-AD1DFA592E00}" type="pres">
      <dgm:prSet presAssocID="{1DABC684-F866-4941-AA16-6FDB814D0B78}" presName="descendantArrow" presStyleCnt="0"/>
      <dgm:spPr/>
    </dgm:pt>
    <dgm:pt modelId="{11C36B22-3097-4A9D-BAF3-AC6864F2EE40}" type="pres">
      <dgm:prSet presAssocID="{2D2DDF60-2B53-4862-B98E-4774407661C6}" presName="childTextArrow" presStyleLbl="fgAccFollowNode1" presStyleIdx="2" presStyleCnt="3">
        <dgm:presLayoutVars>
          <dgm:bulletEnabled val="1"/>
        </dgm:presLayoutVars>
      </dgm:prSet>
      <dgm:spPr/>
      <dgm:t>
        <a:bodyPr/>
        <a:lstStyle/>
        <a:p>
          <a:endParaRPr lang="de-DE"/>
        </a:p>
      </dgm:t>
    </dgm:pt>
  </dgm:ptLst>
  <dgm:cxnLst>
    <dgm:cxn modelId="{BB7DC00E-82F2-4668-9E63-47B7BEEC3EA2}" type="presOf" srcId="{1DABC684-F866-4941-AA16-6FDB814D0B78}" destId="{BF82705F-BD68-44C2-8765-A3441D7F2329}" srcOrd="1" destOrd="0" presId="urn:microsoft.com/office/officeart/2005/8/layout/process4"/>
    <dgm:cxn modelId="{71B3003B-F638-4F62-826F-CD29093B1F40}" srcId="{1DABC684-F866-4941-AA16-6FDB814D0B78}" destId="{2D2DDF60-2B53-4862-B98E-4774407661C6}" srcOrd="0" destOrd="0" parTransId="{1D49317D-5C6E-4C3B-8757-42EB4FCC2E6C}" sibTransId="{499EAFCB-815E-4DD8-B450-4D5950CB1E20}"/>
    <dgm:cxn modelId="{09C65953-D416-4932-B1DF-8CB7DC620945}" type="presOf" srcId="{E12E3FC8-4AEA-49E0-BDD2-75280D622568}" destId="{8EE33C85-5A5E-4EB5-89B6-BABDE6897FD2}" srcOrd="1" destOrd="0" presId="urn:microsoft.com/office/officeart/2005/8/layout/process4"/>
    <dgm:cxn modelId="{4847C78B-27D3-46AB-A1D5-9A8E4ED75308}" type="presOf" srcId="{CBD58A1C-7F02-4714-ABE7-BB80584B3666}" destId="{4C1F7599-040F-446B-9DDB-C25FB495BFA1}" srcOrd="0" destOrd="0" presId="urn:microsoft.com/office/officeart/2005/8/layout/process4"/>
    <dgm:cxn modelId="{D67D5222-C6C2-4916-A0E9-52D69CE3B810}" type="presOf" srcId="{4F8E7EB0-914F-4E05-A41D-3099AC8FA85B}" destId="{8480C090-E1A0-424C-9701-8AE65F68A0EF}" srcOrd="0" destOrd="0" presId="urn:microsoft.com/office/officeart/2005/8/layout/process4"/>
    <dgm:cxn modelId="{E76BDA78-E620-4D92-BB3C-201FF3E92E99}" type="presOf" srcId="{B32E28B3-F762-4EC5-9587-773123F0F111}" destId="{7F9B49F0-E693-4B6D-90E6-A6DA494AC96D}" srcOrd="0" destOrd="0" presId="urn:microsoft.com/office/officeart/2005/8/layout/process4"/>
    <dgm:cxn modelId="{96AB0473-CFB0-4812-87EC-02A389276A1C}" type="presOf" srcId="{88917EB0-715E-4199-B92C-07D6620215CE}" destId="{49E0BC96-F14E-4496-B1AB-05286480EA6E}" srcOrd="1" destOrd="0" presId="urn:microsoft.com/office/officeart/2005/8/layout/process4"/>
    <dgm:cxn modelId="{71704FF1-B190-4FB0-9661-A01A62802386}" srcId="{CBD58A1C-7F02-4714-ABE7-BB80584B3666}" destId="{1DABC684-F866-4941-AA16-6FDB814D0B78}" srcOrd="0" destOrd="0" parTransId="{4EB4F58C-1371-4427-920C-79B57BFE663D}" sibTransId="{5008BF7A-B950-45C4-B673-81DF90B95C3B}"/>
    <dgm:cxn modelId="{13BC8EA4-209F-4348-A9A6-7B90C84FCB26}" type="presOf" srcId="{88917EB0-715E-4199-B92C-07D6620215CE}" destId="{A5A333CE-CBF6-4DA3-984B-969D733AA41F}" srcOrd="0" destOrd="0" presId="urn:microsoft.com/office/officeart/2005/8/layout/process4"/>
    <dgm:cxn modelId="{D20DAB5B-8305-4A36-A713-5C55B7DAC9B1}" type="presOf" srcId="{1DABC684-F866-4941-AA16-6FDB814D0B78}" destId="{146CD45F-3A16-4FB2-8E11-7F0100F24569}" srcOrd="0" destOrd="0" presId="urn:microsoft.com/office/officeart/2005/8/layout/process4"/>
    <dgm:cxn modelId="{4FD7B10A-C7B1-486A-BF18-1F0B8CCAC568}" srcId="{88917EB0-715E-4199-B92C-07D6620215CE}" destId="{B32E28B3-F762-4EC5-9587-773123F0F111}" srcOrd="0" destOrd="0" parTransId="{F36D69E0-6C5C-42EC-AA81-CAC03C964900}" sibTransId="{B3725B9A-57CA-4C27-BED5-F6CAE594658E}"/>
    <dgm:cxn modelId="{B20EFB9C-5144-4DB2-9B11-82A01AA7F4BB}" type="presOf" srcId="{E12E3FC8-4AEA-49E0-BDD2-75280D622568}" destId="{28A6CD3A-838B-43BE-9B9A-8C76DF99DA81}" srcOrd="0" destOrd="0" presId="urn:microsoft.com/office/officeart/2005/8/layout/process4"/>
    <dgm:cxn modelId="{646B9D61-DEFE-4D80-9C70-B54A924654FC}" srcId="{E12E3FC8-4AEA-49E0-BDD2-75280D622568}" destId="{4F8E7EB0-914F-4E05-A41D-3099AC8FA85B}" srcOrd="0" destOrd="0" parTransId="{F8CDAF04-79A7-4305-9596-42B6846449C3}" sibTransId="{863161B6-1C55-4B2E-A09D-0FB6AA89883D}"/>
    <dgm:cxn modelId="{17E0BAA5-66F4-4CEE-9E79-FE71C0AF5BD3}" srcId="{CBD58A1C-7F02-4714-ABE7-BB80584B3666}" destId="{E12E3FC8-4AEA-49E0-BDD2-75280D622568}" srcOrd="2" destOrd="0" parTransId="{6B1F67A6-40F9-44E3-BDFD-3EC83A01FE30}" sibTransId="{692BC860-54D2-49A3-92BA-07CB6EB1AD2A}"/>
    <dgm:cxn modelId="{4E2B055D-6A88-43F6-8867-D737A3C4E08D}" type="presOf" srcId="{2D2DDF60-2B53-4862-B98E-4774407661C6}" destId="{11C36B22-3097-4A9D-BAF3-AC6864F2EE40}" srcOrd="0" destOrd="0" presId="urn:microsoft.com/office/officeart/2005/8/layout/process4"/>
    <dgm:cxn modelId="{08590BF8-B62B-4861-8A9A-AC6FFC0A33D0}" srcId="{CBD58A1C-7F02-4714-ABE7-BB80584B3666}" destId="{88917EB0-715E-4199-B92C-07D6620215CE}" srcOrd="1" destOrd="0" parTransId="{585E0146-5FA0-4E80-9D5D-EFFE961278EF}" sibTransId="{CE18695F-4ED1-4767-83F3-9E353DD251BC}"/>
    <dgm:cxn modelId="{7F859C0A-9570-40F5-84DB-9672E1789422}" type="presParOf" srcId="{4C1F7599-040F-446B-9DDB-C25FB495BFA1}" destId="{1F6B0D85-0D68-4A1A-8CBD-5E8D912E5970}" srcOrd="0" destOrd="0" presId="urn:microsoft.com/office/officeart/2005/8/layout/process4"/>
    <dgm:cxn modelId="{6964CE44-C071-4E99-9E45-8B72E3342657}" type="presParOf" srcId="{1F6B0D85-0D68-4A1A-8CBD-5E8D912E5970}" destId="{28A6CD3A-838B-43BE-9B9A-8C76DF99DA81}" srcOrd="0" destOrd="0" presId="urn:microsoft.com/office/officeart/2005/8/layout/process4"/>
    <dgm:cxn modelId="{168AC91C-8CEA-4487-8360-7A1D28AB2AF9}" type="presParOf" srcId="{1F6B0D85-0D68-4A1A-8CBD-5E8D912E5970}" destId="{8EE33C85-5A5E-4EB5-89B6-BABDE6897FD2}" srcOrd="1" destOrd="0" presId="urn:microsoft.com/office/officeart/2005/8/layout/process4"/>
    <dgm:cxn modelId="{C7F74220-EB0E-4B85-B2FF-22C1CE6B7B7C}" type="presParOf" srcId="{1F6B0D85-0D68-4A1A-8CBD-5E8D912E5970}" destId="{B813D88B-F28F-4424-91C5-867457B7D9BE}" srcOrd="2" destOrd="0" presId="urn:microsoft.com/office/officeart/2005/8/layout/process4"/>
    <dgm:cxn modelId="{A705F16D-2D40-4FE2-9329-9F79D7969D0B}" type="presParOf" srcId="{B813D88B-F28F-4424-91C5-867457B7D9BE}" destId="{8480C090-E1A0-424C-9701-8AE65F68A0EF}" srcOrd="0" destOrd="0" presId="urn:microsoft.com/office/officeart/2005/8/layout/process4"/>
    <dgm:cxn modelId="{4B1FF987-637B-4C26-82D3-64CA1AF223C9}" type="presParOf" srcId="{4C1F7599-040F-446B-9DDB-C25FB495BFA1}" destId="{57002080-F102-4691-82FB-1B31B38C2DEA}" srcOrd="1" destOrd="0" presId="urn:microsoft.com/office/officeart/2005/8/layout/process4"/>
    <dgm:cxn modelId="{62633BE4-1B19-4564-A7ED-5B14D49047DB}" type="presParOf" srcId="{4C1F7599-040F-446B-9DDB-C25FB495BFA1}" destId="{35D97EAF-EF95-4107-B7EA-76E37DF81CB9}" srcOrd="2" destOrd="0" presId="urn:microsoft.com/office/officeart/2005/8/layout/process4"/>
    <dgm:cxn modelId="{9A54E61E-7201-42FF-B323-779181FBB5DB}" type="presParOf" srcId="{35D97EAF-EF95-4107-B7EA-76E37DF81CB9}" destId="{A5A333CE-CBF6-4DA3-984B-969D733AA41F}" srcOrd="0" destOrd="0" presId="urn:microsoft.com/office/officeart/2005/8/layout/process4"/>
    <dgm:cxn modelId="{BEED6DA0-247F-4C44-A406-CBD755F68D3C}" type="presParOf" srcId="{35D97EAF-EF95-4107-B7EA-76E37DF81CB9}" destId="{49E0BC96-F14E-4496-B1AB-05286480EA6E}" srcOrd="1" destOrd="0" presId="urn:microsoft.com/office/officeart/2005/8/layout/process4"/>
    <dgm:cxn modelId="{3B516B56-38E6-45D2-ABDB-BDD818279FB7}" type="presParOf" srcId="{35D97EAF-EF95-4107-B7EA-76E37DF81CB9}" destId="{4E0FD219-E120-42F0-B603-D74B8DFC2356}" srcOrd="2" destOrd="0" presId="urn:microsoft.com/office/officeart/2005/8/layout/process4"/>
    <dgm:cxn modelId="{5BE44F16-BEDE-4B8B-92E0-4AD498521D4F}" type="presParOf" srcId="{4E0FD219-E120-42F0-B603-D74B8DFC2356}" destId="{7F9B49F0-E693-4B6D-90E6-A6DA494AC96D}" srcOrd="0" destOrd="0" presId="urn:microsoft.com/office/officeart/2005/8/layout/process4"/>
    <dgm:cxn modelId="{8F24570B-1910-4AD2-A7A0-A5D7700D39B3}" type="presParOf" srcId="{4C1F7599-040F-446B-9DDB-C25FB495BFA1}" destId="{FBAFD392-8B7C-4D05-B19A-D754495FC1BC}" srcOrd="3" destOrd="0" presId="urn:microsoft.com/office/officeart/2005/8/layout/process4"/>
    <dgm:cxn modelId="{21A675A7-E31D-4D96-AB0D-3C103BC221E6}" type="presParOf" srcId="{4C1F7599-040F-446B-9DDB-C25FB495BFA1}" destId="{8E227378-89BD-4AF7-A481-8040F9B9B7D2}" srcOrd="4" destOrd="0" presId="urn:microsoft.com/office/officeart/2005/8/layout/process4"/>
    <dgm:cxn modelId="{8E295A11-FC8B-42DB-9EDF-18E5FBA8033B}" type="presParOf" srcId="{8E227378-89BD-4AF7-A481-8040F9B9B7D2}" destId="{146CD45F-3A16-4FB2-8E11-7F0100F24569}" srcOrd="0" destOrd="0" presId="urn:microsoft.com/office/officeart/2005/8/layout/process4"/>
    <dgm:cxn modelId="{26905D93-2641-41BE-B94B-1080A7C209D6}" type="presParOf" srcId="{8E227378-89BD-4AF7-A481-8040F9B9B7D2}" destId="{BF82705F-BD68-44C2-8765-A3441D7F2329}" srcOrd="1" destOrd="0" presId="urn:microsoft.com/office/officeart/2005/8/layout/process4"/>
    <dgm:cxn modelId="{988C17C8-6F73-4C70-B432-DF6B47E38237}" type="presParOf" srcId="{8E227378-89BD-4AF7-A481-8040F9B9B7D2}" destId="{2BAEF562-1826-4D79-89E6-AD1DFA592E00}" srcOrd="2" destOrd="0" presId="urn:microsoft.com/office/officeart/2005/8/layout/process4"/>
    <dgm:cxn modelId="{41893CCC-55E4-4EF2-9956-CDFB3443521A}" type="presParOf" srcId="{2BAEF562-1826-4D79-89E6-AD1DFA592E00}" destId="{11C36B22-3097-4A9D-BAF3-AC6864F2EE40}" srcOrd="0" destOrd="0" presId="urn:microsoft.com/office/officeart/2005/8/layout/process4"/>
  </dgm:cxnLst>
  <dgm:bg/>
  <dgm:whole/>
</dgm:dataModel>
</file>

<file path=ppt/diagrams/data8.xml><?xml version="1.0" encoding="utf-8"?>
<dgm:dataModel xmlns:dgm="http://schemas.openxmlformats.org/drawingml/2006/diagram" xmlns:a="http://schemas.openxmlformats.org/drawingml/2006/main">
  <dgm:ptLst>
    <dgm:pt modelId="{D7A01D36-9A5B-428E-95F8-CF6FF5111A5B}"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de-DE"/>
        </a:p>
      </dgm:t>
    </dgm:pt>
    <dgm:pt modelId="{075817E6-EA12-4F4C-BA73-BA6F536D1C2F}">
      <dgm:prSet/>
      <dgm:spPr/>
      <dgm:t>
        <a:bodyPr/>
        <a:lstStyle/>
        <a:p>
          <a:pPr rtl="0"/>
          <a:r>
            <a:rPr lang="de-DE" dirty="0" smtClean="0">
              <a:solidFill>
                <a:schemeClr val="tx1"/>
              </a:solidFill>
            </a:rPr>
            <a:t>Brutto Cash Flow</a:t>
          </a:r>
          <a:endParaRPr lang="de-DE" dirty="0">
            <a:solidFill>
              <a:schemeClr val="tx1"/>
            </a:solidFill>
          </a:endParaRPr>
        </a:p>
      </dgm:t>
    </dgm:pt>
    <dgm:pt modelId="{018288D4-E4C1-4FF6-8C37-EEAB72164B06}" type="parTrans" cxnId="{2BF435A2-71B3-466E-838F-F8F2E4A3DE89}">
      <dgm:prSet/>
      <dgm:spPr/>
      <dgm:t>
        <a:bodyPr/>
        <a:lstStyle/>
        <a:p>
          <a:endParaRPr lang="de-DE"/>
        </a:p>
      </dgm:t>
    </dgm:pt>
    <dgm:pt modelId="{FD5EEC3B-BF03-441B-B15C-C13304470E50}" type="sibTrans" cxnId="{2BF435A2-71B3-466E-838F-F8F2E4A3DE89}">
      <dgm:prSet/>
      <dgm:spPr/>
      <dgm:t>
        <a:bodyPr/>
        <a:lstStyle/>
        <a:p>
          <a:endParaRPr lang="de-DE"/>
        </a:p>
      </dgm:t>
    </dgm:pt>
    <dgm:pt modelId="{DED3676D-2803-4F8C-B564-CBCFBC7DD78B}">
      <dgm:prSet/>
      <dgm:spPr/>
      <dgm:t>
        <a:bodyPr/>
        <a:lstStyle/>
        <a:p>
          <a:pPr rtl="0"/>
          <a:r>
            <a:rPr lang="de-DE" dirty="0" smtClean="0">
              <a:solidFill>
                <a:schemeClr val="bg2">
                  <a:lumMod val="75000"/>
                </a:schemeClr>
              </a:solidFill>
            </a:rPr>
            <a:t>Netto Cash Flow</a:t>
          </a:r>
          <a:endParaRPr lang="de-DE" dirty="0">
            <a:solidFill>
              <a:schemeClr val="bg2">
                <a:lumMod val="75000"/>
              </a:schemeClr>
            </a:solidFill>
          </a:endParaRPr>
        </a:p>
      </dgm:t>
    </dgm:pt>
    <dgm:pt modelId="{0E4BCB37-7E4C-410D-9058-BC40D9F6C6DC}" type="parTrans" cxnId="{958FA8CF-9D7F-4951-A52B-5C5035CD49F8}">
      <dgm:prSet/>
      <dgm:spPr/>
      <dgm:t>
        <a:bodyPr/>
        <a:lstStyle/>
        <a:p>
          <a:endParaRPr lang="de-DE"/>
        </a:p>
      </dgm:t>
    </dgm:pt>
    <dgm:pt modelId="{6C4E0BD1-B3EA-4C61-BC48-801E57DAF658}" type="sibTrans" cxnId="{958FA8CF-9D7F-4951-A52B-5C5035CD49F8}">
      <dgm:prSet/>
      <dgm:spPr/>
      <dgm:t>
        <a:bodyPr/>
        <a:lstStyle/>
        <a:p>
          <a:endParaRPr lang="de-DE"/>
        </a:p>
      </dgm:t>
    </dgm:pt>
    <dgm:pt modelId="{1109DC0C-128F-404D-B3C3-D53C6ADF1FD5}">
      <dgm:prSet/>
      <dgm:spPr/>
      <dgm:t>
        <a:bodyPr/>
        <a:lstStyle/>
        <a:p>
          <a:pPr rtl="0"/>
          <a:r>
            <a:rPr lang="de-DE" dirty="0" smtClean="0">
              <a:solidFill>
                <a:srgbClr val="FF0000"/>
              </a:solidFill>
            </a:rPr>
            <a:t>Free Cash Flow</a:t>
          </a:r>
          <a:endParaRPr lang="de-DE" dirty="0">
            <a:solidFill>
              <a:srgbClr val="FF0000"/>
            </a:solidFill>
          </a:endParaRPr>
        </a:p>
      </dgm:t>
    </dgm:pt>
    <dgm:pt modelId="{EAC0223D-489D-4BC0-AFD0-3390F53B82F6}" type="parTrans" cxnId="{914E46FC-03E0-47B5-9FFB-AF86F1E37640}">
      <dgm:prSet/>
      <dgm:spPr/>
      <dgm:t>
        <a:bodyPr/>
        <a:lstStyle/>
        <a:p>
          <a:endParaRPr lang="de-DE"/>
        </a:p>
      </dgm:t>
    </dgm:pt>
    <dgm:pt modelId="{4938DFAB-08C1-4154-A7B8-83E7AB966B0C}" type="sibTrans" cxnId="{914E46FC-03E0-47B5-9FFB-AF86F1E37640}">
      <dgm:prSet/>
      <dgm:spPr/>
      <dgm:t>
        <a:bodyPr/>
        <a:lstStyle/>
        <a:p>
          <a:endParaRPr lang="de-DE"/>
        </a:p>
      </dgm:t>
    </dgm:pt>
    <dgm:pt modelId="{1CDA9797-262A-475C-BC8E-CB9D728C2A94}" type="pres">
      <dgm:prSet presAssocID="{D7A01D36-9A5B-428E-95F8-CF6FF5111A5B}" presName="CompostProcess" presStyleCnt="0">
        <dgm:presLayoutVars>
          <dgm:dir/>
          <dgm:resizeHandles val="exact"/>
        </dgm:presLayoutVars>
      </dgm:prSet>
      <dgm:spPr/>
      <dgm:t>
        <a:bodyPr/>
        <a:lstStyle/>
        <a:p>
          <a:endParaRPr lang="de-DE"/>
        </a:p>
      </dgm:t>
    </dgm:pt>
    <dgm:pt modelId="{2B3F2846-E177-4D1E-A236-1D6F9D61CB48}" type="pres">
      <dgm:prSet presAssocID="{D7A01D36-9A5B-428E-95F8-CF6FF5111A5B}" presName="arrow" presStyleLbl="bgShp" presStyleIdx="0" presStyleCnt="1"/>
      <dgm:spPr/>
    </dgm:pt>
    <dgm:pt modelId="{14B2A7D6-B98D-4B6F-804F-767FCF69DE19}" type="pres">
      <dgm:prSet presAssocID="{D7A01D36-9A5B-428E-95F8-CF6FF5111A5B}" presName="linearProcess" presStyleCnt="0"/>
      <dgm:spPr/>
    </dgm:pt>
    <dgm:pt modelId="{F2FD722D-EDD4-41B7-AE93-3711957D4D8C}" type="pres">
      <dgm:prSet presAssocID="{075817E6-EA12-4F4C-BA73-BA6F536D1C2F}" presName="textNode" presStyleLbl="node1" presStyleIdx="0" presStyleCnt="3" custLinFactNeighborX="5866" custLinFactNeighborY="3343">
        <dgm:presLayoutVars>
          <dgm:bulletEnabled val="1"/>
        </dgm:presLayoutVars>
      </dgm:prSet>
      <dgm:spPr/>
      <dgm:t>
        <a:bodyPr/>
        <a:lstStyle/>
        <a:p>
          <a:endParaRPr lang="de-DE"/>
        </a:p>
      </dgm:t>
    </dgm:pt>
    <dgm:pt modelId="{AA506F36-FB41-4957-9384-F19AECC617D3}" type="pres">
      <dgm:prSet presAssocID="{FD5EEC3B-BF03-441B-B15C-C13304470E50}" presName="sibTrans" presStyleCnt="0"/>
      <dgm:spPr/>
    </dgm:pt>
    <dgm:pt modelId="{5A5F1C6F-CA94-4380-8471-1BD268DA398F}" type="pres">
      <dgm:prSet presAssocID="{DED3676D-2803-4F8C-B564-CBCFBC7DD78B}" presName="textNode" presStyleLbl="node1" presStyleIdx="1" presStyleCnt="3">
        <dgm:presLayoutVars>
          <dgm:bulletEnabled val="1"/>
        </dgm:presLayoutVars>
      </dgm:prSet>
      <dgm:spPr/>
      <dgm:t>
        <a:bodyPr/>
        <a:lstStyle/>
        <a:p>
          <a:endParaRPr lang="de-DE"/>
        </a:p>
      </dgm:t>
    </dgm:pt>
    <dgm:pt modelId="{64C30564-6206-4998-9A81-F1015753FA05}" type="pres">
      <dgm:prSet presAssocID="{6C4E0BD1-B3EA-4C61-BC48-801E57DAF658}" presName="sibTrans" presStyleCnt="0"/>
      <dgm:spPr/>
    </dgm:pt>
    <dgm:pt modelId="{34C46C7A-3CD1-40BC-BDCC-EA56ABCD608A}" type="pres">
      <dgm:prSet presAssocID="{1109DC0C-128F-404D-B3C3-D53C6ADF1FD5}" presName="textNode" presStyleLbl="node1" presStyleIdx="2" presStyleCnt="3">
        <dgm:presLayoutVars>
          <dgm:bulletEnabled val="1"/>
        </dgm:presLayoutVars>
      </dgm:prSet>
      <dgm:spPr/>
      <dgm:t>
        <a:bodyPr/>
        <a:lstStyle/>
        <a:p>
          <a:endParaRPr lang="de-DE"/>
        </a:p>
      </dgm:t>
    </dgm:pt>
  </dgm:ptLst>
  <dgm:cxnLst>
    <dgm:cxn modelId="{2CE3D0D9-791B-4B97-B9BA-3AA439380903}" type="presOf" srcId="{075817E6-EA12-4F4C-BA73-BA6F536D1C2F}" destId="{F2FD722D-EDD4-41B7-AE93-3711957D4D8C}" srcOrd="0" destOrd="0" presId="urn:microsoft.com/office/officeart/2005/8/layout/hProcess9"/>
    <dgm:cxn modelId="{28211410-444A-48C8-AA7B-26703EE5C5F0}" type="presOf" srcId="{1109DC0C-128F-404D-B3C3-D53C6ADF1FD5}" destId="{34C46C7A-3CD1-40BC-BDCC-EA56ABCD608A}" srcOrd="0" destOrd="0" presId="urn:microsoft.com/office/officeart/2005/8/layout/hProcess9"/>
    <dgm:cxn modelId="{55D4093C-2F7D-4994-9AF3-6641564B904E}" type="presOf" srcId="{D7A01D36-9A5B-428E-95F8-CF6FF5111A5B}" destId="{1CDA9797-262A-475C-BC8E-CB9D728C2A94}" srcOrd="0" destOrd="0" presId="urn:microsoft.com/office/officeart/2005/8/layout/hProcess9"/>
    <dgm:cxn modelId="{D4A676AD-131C-4A91-8139-D4B260293429}" type="presOf" srcId="{DED3676D-2803-4F8C-B564-CBCFBC7DD78B}" destId="{5A5F1C6F-CA94-4380-8471-1BD268DA398F}" srcOrd="0" destOrd="0" presId="urn:microsoft.com/office/officeart/2005/8/layout/hProcess9"/>
    <dgm:cxn modelId="{958FA8CF-9D7F-4951-A52B-5C5035CD49F8}" srcId="{D7A01D36-9A5B-428E-95F8-CF6FF5111A5B}" destId="{DED3676D-2803-4F8C-B564-CBCFBC7DD78B}" srcOrd="1" destOrd="0" parTransId="{0E4BCB37-7E4C-410D-9058-BC40D9F6C6DC}" sibTransId="{6C4E0BD1-B3EA-4C61-BC48-801E57DAF658}"/>
    <dgm:cxn modelId="{914E46FC-03E0-47B5-9FFB-AF86F1E37640}" srcId="{D7A01D36-9A5B-428E-95F8-CF6FF5111A5B}" destId="{1109DC0C-128F-404D-B3C3-D53C6ADF1FD5}" srcOrd="2" destOrd="0" parTransId="{EAC0223D-489D-4BC0-AFD0-3390F53B82F6}" sibTransId="{4938DFAB-08C1-4154-A7B8-83E7AB966B0C}"/>
    <dgm:cxn modelId="{2BF435A2-71B3-466E-838F-F8F2E4A3DE89}" srcId="{D7A01D36-9A5B-428E-95F8-CF6FF5111A5B}" destId="{075817E6-EA12-4F4C-BA73-BA6F536D1C2F}" srcOrd="0" destOrd="0" parTransId="{018288D4-E4C1-4FF6-8C37-EEAB72164B06}" sibTransId="{FD5EEC3B-BF03-441B-B15C-C13304470E50}"/>
    <dgm:cxn modelId="{EFA8687C-39FC-4CC5-84A5-B7DB6820F74A}" type="presParOf" srcId="{1CDA9797-262A-475C-BC8E-CB9D728C2A94}" destId="{2B3F2846-E177-4D1E-A236-1D6F9D61CB48}" srcOrd="0" destOrd="0" presId="urn:microsoft.com/office/officeart/2005/8/layout/hProcess9"/>
    <dgm:cxn modelId="{6E9C87C2-7393-4BE8-800B-4DCBA576F1E7}" type="presParOf" srcId="{1CDA9797-262A-475C-BC8E-CB9D728C2A94}" destId="{14B2A7D6-B98D-4B6F-804F-767FCF69DE19}" srcOrd="1" destOrd="0" presId="urn:microsoft.com/office/officeart/2005/8/layout/hProcess9"/>
    <dgm:cxn modelId="{83AD571F-0CC1-4886-B5C9-5A0B401CBD40}" type="presParOf" srcId="{14B2A7D6-B98D-4B6F-804F-767FCF69DE19}" destId="{F2FD722D-EDD4-41B7-AE93-3711957D4D8C}" srcOrd="0" destOrd="0" presId="urn:microsoft.com/office/officeart/2005/8/layout/hProcess9"/>
    <dgm:cxn modelId="{23E94AB9-AB03-41B6-B223-3E91D713147E}" type="presParOf" srcId="{14B2A7D6-B98D-4B6F-804F-767FCF69DE19}" destId="{AA506F36-FB41-4957-9384-F19AECC617D3}" srcOrd="1" destOrd="0" presId="urn:microsoft.com/office/officeart/2005/8/layout/hProcess9"/>
    <dgm:cxn modelId="{FEDD5904-117F-476B-9F7A-A65643D2CDAD}" type="presParOf" srcId="{14B2A7D6-B98D-4B6F-804F-767FCF69DE19}" destId="{5A5F1C6F-CA94-4380-8471-1BD268DA398F}" srcOrd="2" destOrd="0" presId="urn:microsoft.com/office/officeart/2005/8/layout/hProcess9"/>
    <dgm:cxn modelId="{A4E58B33-0000-420A-AA2D-3D791BC75CEC}" type="presParOf" srcId="{14B2A7D6-B98D-4B6F-804F-767FCF69DE19}" destId="{64C30564-6206-4998-9A81-F1015753FA05}" srcOrd="3" destOrd="0" presId="urn:microsoft.com/office/officeart/2005/8/layout/hProcess9"/>
    <dgm:cxn modelId="{6F2BCF47-275C-4A79-84FF-BDE43EC96FD7}" type="presParOf" srcId="{14B2A7D6-B98D-4B6F-804F-767FCF69DE19}" destId="{34C46C7A-3CD1-40BC-BDCC-EA56ABCD608A}" srcOrd="4" destOrd="0" presId="urn:microsoft.com/office/officeart/2005/8/layout/hProcess9"/>
  </dgm:cxnLst>
  <dgm:bg/>
  <dgm:whole/>
</dgm:dataModel>
</file>

<file path=ppt/diagrams/data9.xml><?xml version="1.0" encoding="utf-8"?>
<dgm:dataModel xmlns:dgm="http://schemas.openxmlformats.org/drawingml/2006/diagram" xmlns:a="http://schemas.openxmlformats.org/drawingml/2006/main">
  <dgm:ptLst>
    <dgm:pt modelId="{9BFF2C48-1C46-4C4B-97AC-AB0788E007B6}" type="doc">
      <dgm:prSet loTypeId="urn:microsoft.com/office/officeart/2005/8/layout/chevron2" loCatId="process" qsTypeId="urn:microsoft.com/office/officeart/2005/8/quickstyle/3d1" qsCatId="3D" csTypeId="urn:microsoft.com/office/officeart/2005/8/colors/accent1_3" csCatId="accent1" phldr="1"/>
      <dgm:spPr/>
      <dgm:t>
        <a:bodyPr/>
        <a:lstStyle/>
        <a:p>
          <a:endParaRPr lang="de-DE"/>
        </a:p>
      </dgm:t>
    </dgm:pt>
    <dgm:pt modelId="{B39E3609-4499-470B-B847-BBD3DEB9EF2F}">
      <dgm:prSet phldrT="[Text]"/>
      <dgm:spPr/>
      <dgm:t>
        <a:bodyPr/>
        <a:lstStyle/>
        <a:p>
          <a:r>
            <a:rPr lang="de-DE" dirty="0" err="1"/>
            <a:t>matching</a:t>
          </a:r>
          <a:r>
            <a:rPr lang="de-DE" dirty="0"/>
            <a:t> / mirroring</a:t>
          </a:r>
        </a:p>
      </dgm:t>
    </dgm:pt>
    <dgm:pt modelId="{D3783899-0533-436D-B61F-D74602B66AB4}" type="parTrans" cxnId="{7D88D90A-F0C9-4D46-AFA3-65788CE5DDF0}">
      <dgm:prSet/>
      <dgm:spPr/>
      <dgm:t>
        <a:bodyPr/>
        <a:lstStyle/>
        <a:p>
          <a:endParaRPr lang="de-DE"/>
        </a:p>
      </dgm:t>
    </dgm:pt>
    <dgm:pt modelId="{6759BBD7-DAA9-418B-88A4-F23532DF55D2}" type="sibTrans" cxnId="{7D88D90A-F0C9-4D46-AFA3-65788CE5DDF0}">
      <dgm:prSet/>
      <dgm:spPr/>
      <dgm:t>
        <a:bodyPr/>
        <a:lstStyle/>
        <a:p>
          <a:endParaRPr lang="de-DE"/>
        </a:p>
      </dgm:t>
    </dgm:pt>
    <dgm:pt modelId="{F54504FA-42F6-409C-9D54-3F4E4215463A}">
      <dgm:prSet phldrT="[Text]"/>
      <dgm:spPr/>
      <dgm:t>
        <a:bodyPr/>
        <a:lstStyle/>
        <a:p>
          <a:r>
            <a:rPr lang="de-DE" dirty="0"/>
            <a:t>Pacing</a:t>
          </a:r>
        </a:p>
      </dgm:t>
    </dgm:pt>
    <dgm:pt modelId="{AC1DACE3-405A-4866-84CE-E2F10C9C116A}" type="parTrans" cxnId="{5A381E0B-20FB-4FC8-B1DF-352B319887F9}">
      <dgm:prSet/>
      <dgm:spPr/>
      <dgm:t>
        <a:bodyPr/>
        <a:lstStyle/>
        <a:p>
          <a:endParaRPr lang="de-DE"/>
        </a:p>
      </dgm:t>
    </dgm:pt>
    <dgm:pt modelId="{05CC0D85-87EA-4305-BBBB-F745EB46F218}" type="sibTrans" cxnId="{5A381E0B-20FB-4FC8-B1DF-352B319887F9}">
      <dgm:prSet/>
      <dgm:spPr/>
      <dgm:t>
        <a:bodyPr/>
        <a:lstStyle/>
        <a:p>
          <a:endParaRPr lang="de-DE"/>
        </a:p>
      </dgm:t>
    </dgm:pt>
    <dgm:pt modelId="{912C693E-8BA2-4092-8A0D-6AC13184D7A3}">
      <dgm:prSet phldrT="[Text]"/>
      <dgm:spPr/>
      <dgm:t>
        <a:bodyPr/>
        <a:lstStyle/>
        <a:p>
          <a:r>
            <a:rPr lang="de-DE" dirty="0"/>
            <a:t>Verständnis / Interesse zeigen</a:t>
          </a:r>
        </a:p>
      </dgm:t>
    </dgm:pt>
    <dgm:pt modelId="{5DF637FD-F978-4287-ACC1-CFC9809D56EA}" type="parTrans" cxnId="{1C35B571-21D5-44FC-AF8E-CD6B9A2F0682}">
      <dgm:prSet/>
      <dgm:spPr/>
      <dgm:t>
        <a:bodyPr/>
        <a:lstStyle/>
        <a:p>
          <a:endParaRPr lang="de-DE"/>
        </a:p>
      </dgm:t>
    </dgm:pt>
    <dgm:pt modelId="{CDE64C24-31D1-4EC5-BC58-96046124C5C2}" type="sibTrans" cxnId="{1C35B571-21D5-44FC-AF8E-CD6B9A2F0682}">
      <dgm:prSet/>
      <dgm:spPr/>
      <dgm:t>
        <a:bodyPr/>
        <a:lstStyle/>
        <a:p>
          <a:endParaRPr lang="de-DE"/>
        </a:p>
      </dgm:t>
    </dgm:pt>
    <dgm:pt modelId="{0A34538B-8201-4152-AF7A-7FAC3BC9B615}">
      <dgm:prSet phldrT="[Text]"/>
      <dgm:spPr/>
      <dgm:t>
        <a:bodyPr/>
        <a:lstStyle/>
        <a:p>
          <a:r>
            <a:rPr lang="de-DE" dirty="0"/>
            <a:t>Mit dem Kunden "</a:t>
          </a:r>
          <a:r>
            <a:rPr lang="de-DE" dirty="0" smtClean="0"/>
            <a:t>mitgehen„ - Verhaltensweisen kopieren</a:t>
          </a:r>
          <a:endParaRPr lang="de-DE" dirty="0"/>
        </a:p>
      </dgm:t>
    </dgm:pt>
    <dgm:pt modelId="{4AC7692D-6816-47C9-BD78-DA0525753986}" type="parTrans" cxnId="{DF2A178F-BFCE-4A50-896E-25E8A15133FF}">
      <dgm:prSet/>
      <dgm:spPr/>
      <dgm:t>
        <a:bodyPr/>
        <a:lstStyle/>
        <a:p>
          <a:endParaRPr lang="de-DE"/>
        </a:p>
      </dgm:t>
    </dgm:pt>
    <dgm:pt modelId="{D74DCC92-6520-4EF5-90C0-6221C6E758D5}" type="sibTrans" cxnId="{DF2A178F-BFCE-4A50-896E-25E8A15133FF}">
      <dgm:prSet/>
      <dgm:spPr/>
      <dgm:t>
        <a:bodyPr/>
        <a:lstStyle/>
        <a:p>
          <a:endParaRPr lang="de-DE"/>
        </a:p>
      </dgm:t>
    </dgm:pt>
    <dgm:pt modelId="{BAC61F3E-BD2F-4A7C-B535-7C2888081BA2}">
      <dgm:prSet phldrT="[Text]"/>
      <dgm:spPr/>
      <dgm:t>
        <a:bodyPr/>
        <a:lstStyle/>
        <a:p>
          <a:r>
            <a:rPr lang="de-DE" dirty="0"/>
            <a:t>Leading</a:t>
          </a:r>
        </a:p>
      </dgm:t>
    </dgm:pt>
    <dgm:pt modelId="{B5E91746-B5CB-4223-AD98-47B76D2A797B}" type="parTrans" cxnId="{E017044E-4091-4F19-BBDD-41D585063AD7}">
      <dgm:prSet/>
      <dgm:spPr/>
      <dgm:t>
        <a:bodyPr/>
        <a:lstStyle/>
        <a:p>
          <a:endParaRPr lang="de-DE"/>
        </a:p>
      </dgm:t>
    </dgm:pt>
    <dgm:pt modelId="{7F7BB6F1-DBEB-4DE6-B480-48CEEF3A8286}" type="sibTrans" cxnId="{E017044E-4091-4F19-BBDD-41D585063AD7}">
      <dgm:prSet/>
      <dgm:spPr/>
      <dgm:t>
        <a:bodyPr/>
        <a:lstStyle/>
        <a:p>
          <a:endParaRPr lang="de-DE"/>
        </a:p>
      </dgm:t>
    </dgm:pt>
    <dgm:pt modelId="{8DF42B86-DCD1-44F6-82F7-681C388540B9}">
      <dgm:prSet phldrT="[Text]"/>
      <dgm:spPr/>
      <dgm:t>
        <a:bodyPr/>
        <a:lstStyle/>
        <a:p>
          <a:r>
            <a:rPr lang="de-DE" dirty="0" smtClean="0"/>
            <a:t>Idee repräsentationssystemkonform anbieten / erklären</a:t>
          </a:r>
          <a:endParaRPr lang="de-DE" dirty="0"/>
        </a:p>
      </dgm:t>
    </dgm:pt>
    <dgm:pt modelId="{32F883A2-B8DA-409A-8AE4-F3E7C1E0F4CC}" type="parTrans" cxnId="{34B9249C-A49E-4F4A-A4E8-9C9AF25EB4AC}">
      <dgm:prSet/>
      <dgm:spPr/>
      <dgm:t>
        <a:bodyPr/>
        <a:lstStyle/>
        <a:p>
          <a:endParaRPr lang="de-DE"/>
        </a:p>
      </dgm:t>
    </dgm:pt>
    <dgm:pt modelId="{62FC81F1-AA03-4D8E-926F-A0464C9D19E0}" type="sibTrans" cxnId="{34B9249C-A49E-4F4A-A4E8-9C9AF25EB4AC}">
      <dgm:prSet/>
      <dgm:spPr/>
      <dgm:t>
        <a:bodyPr/>
        <a:lstStyle/>
        <a:p>
          <a:endParaRPr lang="de-DE"/>
        </a:p>
      </dgm:t>
    </dgm:pt>
    <dgm:pt modelId="{3FEFCE25-ED1E-41A6-945B-D11A0D943075}">
      <dgm:prSet phldrT="[Text]"/>
      <dgm:spPr/>
      <dgm:t>
        <a:bodyPr/>
        <a:lstStyle/>
        <a:p>
          <a:r>
            <a:rPr lang="de-DE" dirty="0"/>
            <a:t>Repräsentationssystem </a:t>
          </a:r>
          <a:r>
            <a:rPr lang="de-DE" dirty="0" smtClean="0"/>
            <a:t>erkennen</a:t>
          </a:r>
          <a:endParaRPr lang="de-DE" dirty="0"/>
        </a:p>
      </dgm:t>
    </dgm:pt>
    <dgm:pt modelId="{C966670D-D9A2-415F-9B35-E7787473487B}" type="parTrans" cxnId="{9D72A907-07BE-4D1A-BA1A-2E664C2729FC}">
      <dgm:prSet/>
      <dgm:spPr/>
      <dgm:t>
        <a:bodyPr/>
        <a:lstStyle/>
        <a:p>
          <a:endParaRPr lang="de-DE"/>
        </a:p>
      </dgm:t>
    </dgm:pt>
    <dgm:pt modelId="{83F1C8D5-558B-4AFD-8CC6-00A5DCC768C1}" type="sibTrans" cxnId="{9D72A907-07BE-4D1A-BA1A-2E664C2729FC}">
      <dgm:prSet/>
      <dgm:spPr/>
      <dgm:t>
        <a:bodyPr/>
        <a:lstStyle/>
        <a:p>
          <a:endParaRPr lang="de-DE"/>
        </a:p>
      </dgm:t>
    </dgm:pt>
    <dgm:pt modelId="{7FAB2B12-32B0-4D0C-86F5-9140CCE402C3}">
      <dgm:prSet phldrT="[Text]"/>
      <dgm:spPr/>
      <dgm:t>
        <a:bodyPr/>
        <a:lstStyle/>
        <a:p>
          <a:r>
            <a:rPr lang="de-DE" dirty="0" smtClean="0"/>
            <a:t>Verhalten spiegeln (Wortwahl, Tonlage, Mimik, Gestik, Körperhaltung)</a:t>
          </a:r>
          <a:endParaRPr lang="de-DE" dirty="0"/>
        </a:p>
      </dgm:t>
    </dgm:pt>
    <dgm:pt modelId="{59E43D48-4ED1-400A-993F-B5DD548C78DE}" type="parTrans" cxnId="{F1085838-3B3D-44C6-AF5E-E8EBAD71A4FC}">
      <dgm:prSet/>
      <dgm:spPr/>
      <dgm:t>
        <a:bodyPr/>
        <a:lstStyle/>
        <a:p>
          <a:endParaRPr lang="de-DE"/>
        </a:p>
      </dgm:t>
    </dgm:pt>
    <dgm:pt modelId="{0E4A061F-1A15-4E36-9462-D5B7471E1B49}" type="sibTrans" cxnId="{F1085838-3B3D-44C6-AF5E-E8EBAD71A4FC}">
      <dgm:prSet/>
      <dgm:spPr/>
      <dgm:t>
        <a:bodyPr/>
        <a:lstStyle/>
        <a:p>
          <a:endParaRPr lang="de-DE"/>
        </a:p>
      </dgm:t>
    </dgm:pt>
    <dgm:pt modelId="{A0FD3971-2C0D-4C89-868D-BC3805364F82}" type="pres">
      <dgm:prSet presAssocID="{9BFF2C48-1C46-4C4B-97AC-AB0788E007B6}" presName="linearFlow" presStyleCnt="0">
        <dgm:presLayoutVars>
          <dgm:dir/>
          <dgm:animLvl val="lvl"/>
          <dgm:resizeHandles val="exact"/>
        </dgm:presLayoutVars>
      </dgm:prSet>
      <dgm:spPr/>
      <dgm:t>
        <a:bodyPr/>
        <a:lstStyle/>
        <a:p>
          <a:endParaRPr lang="de-DE"/>
        </a:p>
      </dgm:t>
    </dgm:pt>
    <dgm:pt modelId="{19174F60-ABCD-465E-9C05-2C6A176A0030}" type="pres">
      <dgm:prSet presAssocID="{B39E3609-4499-470B-B847-BBD3DEB9EF2F}" presName="composite" presStyleCnt="0"/>
      <dgm:spPr/>
    </dgm:pt>
    <dgm:pt modelId="{D1D1AA38-81E1-418F-9925-D65174884F43}" type="pres">
      <dgm:prSet presAssocID="{B39E3609-4499-470B-B847-BBD3DEB9EF2F}" presName="parentText" presStyleLbl="alignNode1" presStyleIdx="0" presStyleCnt="3">
        <dgm:presLayoutVars>
          <dgm:chMax val="1"/>
          <dgm:bulletEnabled val="1"/>
        </dgm:presLayoutVars>
      </dgm:prSet>
      <dgm:spPr/>
      <dgm:t>
        <a:bodyPr/>
        <a:lstStyle/>
        <a:p>
          <a:endParaRPr lang="de-DE"/>
        </a:p>
      </dgm:t>
    </dgm:pt>
    <dgm:pt modelId="{A1C0036A-74CF-4099-8ED2-418BAFB048C9}" type="pres">
      <dgm:prSet presAssocID="{B39E3609-4499-470B-B847-BBD3DEB9EF2F}" presName="descendantText" presStyleLbl="alignAcc1" presStyleIdx="0" presStyleCnt="3">
        <dgm:presLayoutVars>
          <dgm:bulletEnabled val="1"/>
        </dgm:presLayoutVars>
      </dgm:prSet>
      <dgm:spPr/>
      <dgm:t>
        <a:bodyPr/>
        <a:lstStyle/>
        <a:p>
          <a:endParaRPr lang="de-DE"/>
        </a:p>
      </dgm:t>
    </dgm:pt>
    <dgm:pt modelId="{21C33164-46EE-4450-8CC3-30C09E92BAD7}" type="pres">
      <dgm:prSet presAssocID="{6759BBD7-DAA9-418B-88A4-F23532DF55D2}" presName="sp" presStyleCnt="0"/>
      <dgm:spPr/>
    </dgm:pt>
    <dgm:pt modelId="{2AADE85A-50C6-446E-BC30-31B56C84190D}" type="pres">
      <dgm:prSet presAssocID="{F54504FA-42F6-409C-9D54-3F4E4215463A}" presName="composite" presStyleCnt="0"/>
      <dgm:spPr/>
    </dgm:pt>
    <dgm:pt modelId="{0F0CDDAA-862B-436A-AF7A-EF4AE475CE95}" type="pres">
      <dgm:prSet presAssocID="{F54504FA-42F6-409C-9D54-3F4E4215463A}" presName="parentText" presStyleLbl="alignNode1" presStyleIdx="1" presStyleCnt="3">
        <dgm:presLayoutVars>
          <dgm:chMax val="1"/>
          <dgm:bulletEnabled val="1"/>
        </dgm:presLayoutVars>
      </dgm:prSet>
      <dgm:spPr/>
      <dgm:t>
        <a:bodyPr/>
        <a:lstStyle/>
        <a:p>
          <a:endParaRPr lang="de-DE"/>
        </a:p>
      </dgm:t>
    </dgm:pt>
    <dgm:pt modelId="{24742FA1-9979-4645-A622-1C2D410838ED}" type="pres">
      <dgm:prSet presAssocID="{F54504FA-42F6-409C-9D54-3F4E4215463A}" presName="descendantText" presStyleLbl="alignAcc1" presStyleIdx="1" presStyleCnt="3">
        <dgm:presLayoutVars>
          <dgm:bulletEnabled val="1"/>
        </dgm:presLayoutVars>
      </dgm:prSet>
      <dgm:spPr/>
      <dgm:t>
        <a:bodyPr/>
        <a:lstStyle/>
        <a:p>
          <a:endParaRPr lang="de-DE"/>
        </a:p>
      </dgm:t>
    </dgm:pt>
    <dgm:pt modelId="{0E791709-E9FF-4346-8D9C-07D07A4EE73C}" type="pres">
      <dgm:prSet presAssocID="{05CC0D85-87EA-4305-BBBB-F745EB46F218}" presName="sp" presStyleCnt="0"/>
      <dgm:spPr/>
    </dgm:pt>
    <dgm:pt modelId="{E05B99C1-0183-4B19-AF76-22931AC011B2}" type="pres">
      <dgm:prSet presAssocID="{BAC61F3E-BD2F-4A7C-B535-7C2888081BA2}" presName="composite" presStyleCnt="0"/>
      <dgm:spPr/>
    </dgm:pt>
    <dgm:pt modelId="{34CB590C-BF6C-4244-98C1-19ACE617BF4A}" type="pres">
      <dgm:prSet presAssocID="{BAC61F3E-BD2F-4A7C-B535-7C2888081BA2}" presName="parentText" presStyleLbl="alignNode1" presStyleIdx="2" presStyleCnt="3">
        <dgm:presLayoutVars>
          <dgm:chMax val="1"/>
          <dgm:bulletEnabled val="1"/>
        </dgm:presLayoutVars>
      </dgm:prSet>
      <dgm:spPr/>
      <dgm:t>
        <a:bodyPr/>
        <a:lstStyle/>
        <a:p>
          <a:endParaRPr lang="de-DE"/>
        </a:p>
      </dgm:t>
    </dgm:pt>
    <dgm:pt modelId="{B3813620-39FF-458E-BE11-0AF41076FCC6}" type="pres">
      <dgm:prSet presAssocID="{BAC61F3E-BD2F-4A7C-B535-7C2888081BA2}" presName="descendantText" presStyleLbl="alignAcc1" presStyleIdx="2" presStyleCnt="3">
        <dgm:presLayoutVars>
          <dgm:bulletEnabled val="1"/>
        </dgm:presLayoutVars>
      </dgm:prSet>
      <dgm:spPr/>
      <dgm:t>
        <a:bodyPr/>
        <a:lstStyle/>
        <a:p>
          <a:endParaRPr lang="de-DE"/>
        </a:p>
      </dgm:t>
    </dgm:pt>
  </dgm:ptLst>
  <dgm:cxnLst>
    <dgm:cxn modelId="{B8268794-8DCE-4C3B-9D2A-B3E642853CF8}" type="presOf" srcId="{7FAB2B12-32B0-4D0C-86F5-9140CCE402C3}" destId="{A1C0036A-74CF-4099-8ED2-418BAFB048C9}" srcOrd="0" destOrd="1" presId="urn:microsoft.com/office/officeart/2005/8/layout/chevron2"/>
    <dgm:cxn modelId="{1C35B571-21D5-44FC-AF8E-CD6B9A2F0682}" srcId="{F54504FA-42F6-409C-9D54-3F4E4215463A}" destId="{912C693E-8BA2-4092-8A0D-6AC13184D7A3}" srcOrd="0" destOrd="0" parTransId="{5DF637FD-F978-4287-ACC1-CFC9809D56EA}" sibTransId="{CDE64C24-31D1-4EC5-BC58-96046124C5C2}"/>
    <dgm:cxn modelId="{34B9249C-A49E-4F4A-A4E8-9C9AF25EB4AC}" srcId="{BAC61F3E-BD2F-4A7C-B535-7C2888081BA2}" destId="{8DF42B86-DCD1-44F6-82F7-681C388540B9}" srcOrd="0" destOrd="0" parTransId="{32F883A2-B8DA-409A-8AE4-F3E7C1E0F4CC}" sibTransId="{62FC81F1-AA03-4D8E-926F-A0464C9D19E0}"/>
    <dgm:cxn modelId="{24875C37-8551-4C86-945B-86E517184865}" type="presOf" srcId="{B39E3609-4499-470B-B847-BBD3DEB9EF2F}" destId="{D1D1AA38-81E1-418F-9925-D65174884F43}" srcOrd="0" destOrd="0" presId="urn:microsoft.com/office/officeart/2005/8/layout/chevron2"/>
    <dgm:cxn modelId="{9A2F6E40-F46C-4FC8-9E71-F2D51A36FC89}" type="presOf" srcId="{8DF42B86-DCD1-44F6-82F7-681C388540B9}" destId="{B3813620-39FF-458E-BE11-0AF41076FCC6}" srcOrd="0" destOrd="0" presId="urn:microsoft.com/office/officeart/2005/8/layout/chevron2"/>
    <dgm:cxn modelId="{CCCD463B-219F-44FF-B393-E3B0F067E51A}" type="presOf" srcId="{9BFF2C48-1C46-4C4B-97AC-AB0788E007B6}" destId="{A0FD3971-2C0D-4C89-868D-BC3805364F82}" srcOrd="0" destOrd="0" presId="urn:microsoft.com/office/officeart/2005/8/layout/chevron2"/>
    <dgm:cxn modelId="{7D6B8FE3-B75F-4E45-BC8B-9BF55A864F9F}" type="presOf" srcId="{3FEFCE25-ED1E-41A6-945B-D11A0D943075}" destId="{A1C0036A-74CF-4099-8ED2-418BAFB048C9}" srcOrd="0" destOrd="0" presId="urn:microsoft.com/office/officeart/2005/8/layout/chevron2"/>
    <dgm:cxn modelId="{5A381E0B-20FB-4FC8-B1DF-352B319887F9}" srcId="{9BFF2C48-1C46-4C4B-97AC-AB0788E007B6}" destId="{F54504FA-42F6-409C-9D54-3F4E4215463A}" srcOrd="1" destOrd="0" parTransId="{AC1DACE3-405A-4866-84CE-E2F10C9C116A}" sibTransId="{05CC0D85-87EA-4305-BBBB-F745EB46F218}"/>
    <dgm:cxn modelId="{E017044E-4091-4F19-BBDD-41D585063AD7}" srcId="{9BFF2C48-1C46-4C4B-97AC-AB0788E007B6}" destId="{BAC61F3E-BD2F-4A7C-B535-7C2888081BA2}" srcOrd="2" destOrd="0" parTransId="{B5E91746-B5CB-4223-AD98-47B76D2A797B}" sibTransId="{7F7BB6F1-DBEB-4DE6-B480-48CEEF3A8286}"/>
    <dgm:cxn modelId="{F1085838-3B3D-44C6-AF5E-E8EBAD71A4FC}" srcId="{B39E3609-4499-470B-B847-BBD3DEB9EF2F}" destId="{7FAB2B12-32B0-4D0C-86F5-9140CCE402C3}" srcOrd="1" destOrd="0" parTransId="{59E43D48-4ED1-400A-993F-B5DD548C78DE}" sibTransId="{0E4A061F-1A15-4E36-9462-D5B7471E1B49}"/>
    <dgm:cxn modelId="{DF2A178F-BFCE-4A50-896E-25E8A15133FF}" srcId="{F54504FA-42F6-409C-9D54-3F4E4215463A}" destId="{0A34538B-8201-4152-AF7A-7FAC3BC9B615}" srcOrd="1" destOrd="0" parTransId="{4AC7692D-6816-47C9-BD78-DA0525753986}" sibTransId="{D74DCC92-6520-4EF5-90C0-6221C6E758D5}"/>
    <dgm:cxn modelId="{754CED70-4CC0-425B-8DCB-8C1F1DFAC425}" type="presOf" srcId="{BAC61F3E-BD2F-4A7C-B535-7C2888081BA2}" destId="{34CB590C-BF6C-4244-98C1-19ACE617BF4A}" srcOrd="0" destOrd="0" presId="urn:microsoft.com/office/officeart/2005/8/layout/chevron2"/>
    <dgm:cxn modelId="{18610284-CCD1-42B4-9F76-29C202CAFF51}" type="presOf" srcId="{912C693E-8BA2-4092-8A0D-6AC13184D7A3}" destId="{24742FA1-9979-4645-A622-1C2D410838ED}" srcOrd="0" destOrd="0" presId="urn:microsoft.com/office/officeart/2005/8/layout/chevron2"/>
    <dgm:cxn modelId="{7D88D90A-F0C9-4D46-AFA3-65788CE5DDF0}" srcId="{9BFF2C48-1C46-4C4B-97AC-AB0788E007B6}" destId="{B39E3609-4499-470B-B847-BBD3DEB9EF2F}" srcOrd="0" destOrd="0" parTransId="{D3783899-0533-436D-B61F-D74602B66AB4}" sibTransId="{6759BBD7-DAA9-418B-88A4-F23532DF55D2}"/>
    <dgm:cxn modelId="{9D72A907-07BE-4D1A-BA1A-2E664C2729FC}" srcId="{B39E3609-4499-470B-B847-BBD3DEB9EF2F}" destId="{3FEFCE25-ED1E-41A6-945B-D11A0D943075}" srcOrd="0" destOrd="0" parTransId="{C966670D-D9A2-415F-9B35-E7787473487B}" sibTransId="{83F1C8D5-558B-4AFD-8CC6-00A5DCC768C1}"/>
    <dgm:cxn modelId="{090057F5-D2A6-4DFC-91CA-F25DF9DE0609}" type="presOf" srcId="{0A34538B-8201-4152-AF7A-7FAC3BC9B615}" destId="{24742FA1-9979-4645-A622-1C2D410838ED}" srcOrd="0" destOrd="1" presId="urn:microsoft.com/office/officeart/2005/8/layout/chevron2"/>
    <dgm:cxn modelId="{589C5FC7-C239-4786-872F-33295889EC12}" type="presOf" srcId="{F54504FA-42F6-409C-9D54-3F4E4215463A}" destId="{0F0CDDAA-862B-436A-AF7A-EF4AE475CE95}" srcOrd="0" destOrd="0" presId="urn:microsoft.com/office/officeart/2005/8/layout/chevron2"/>
    <dgm:cxn modelId="{09037C81-E073-43C2-AE5A-0BBBBB459FDE}" type="presParOf" srcId="{A0FD3971-2C0D-4C89-868D-BC3805364F82}" destId="{19174F60-ABCD-465E-9C05-2C6A176A0030}" srcOrd="0" destOrd="0" presId="urn:microsoft.com/office/officeart/2005/8/layout/chevron2"/>
    <dgm:cxn modelId="{0BDBEE2D-A13D-4183-A94D-D071369E73CF}" type="presParOf" srcId="{19174F60-ABCD-465E-9C05-2C6A176A0030}" destId="{D1D1AA38-81E1-418F-9925-D65174884F43}" srcOrd="0" destOrd="0" presId="urn:microsoft.com/office/officeart/2005/8/layout/chevron2"/>
    <dgm:cxn modelId="{7331B9A2-887C-4785-8AF0-5A4CBB14B2BB}" type="presParOf" srcId="{19174F60-ABCD-465E-9C05-2C6A176A0030}" destId="{A1C0036A-74CF-4099-8ED2-418BAFB048C9}" srcOrd="1" destOrd="0" presId="urn:microsoft.com/office/officeart/2005/8/layout/chevron2"/>
    <dgm:cxn modelId="{DD8DD05F-33AD-470E-B337-5EE3B66BA6CB}" type="presParOf" srcId="{A0FD3971-2C0D-4C89-868D-BC3805364F82}" destId="{21C33164-46EE-4450-8CC3-30C09E92BAD7}" srcOrd="1" destOrd="0" presId="urn:microsoft.com/office/officeart/2005/8/layout/chevron2"/>
    <dgm:cxn modelId="{980C5A37-535F-49C2-8758-9091CA73A398}" type="presParOf" srcId="{A0FD3971-2C0D-4C89-868D-BC3805364F82}" destId="{2AADE85A-50C6-446E-BC30-31B56C84190D}" srcOrd="2" destOrd="0" presId="urn:microsoft.com/office/officeart/2005/8/layout/chevron2"/>
    <dgm:cxn modelId="{D9F6B275-8E3B-4EE7-BD72-54110C16D3B1}" type="presParOf" srcId="{2AADE85A-50C6-446E-BC30-31B56C84190D}" destId="{0F0CDDAA-862B-436A-AF7A-EF4AE475CE95}" srcOrd="0" destOrd="0" presId="urn:microsoft.com/office/officeart/2005/8/layout/chevron2"/>
    <dgm:cxn modelId="{76486EAC-58EB-467A-8F1B-D43194F456F7}" type="presParOf" srcId="{2AADE85A-50C6-446E-BC30-31B56C84190D}" destId="{24742FA1-9979-4645-A622-1C2D410838ED}" srcOrd="1" destOrd="0" presId="urn:microsoft.com/office/officeart/2005/8/layout/chevron2"/>
    <dgm:cxn modelId="{F5288C2B-5672-4617-AE3E-BB953065D10C}" type="presParOf" srcId="{A0FD3971-2C0D-4C89-868D-BC3805364F82}" destId="{0E791709-E9FF-4346-8D9C-07D07A4EE73C}" srcOrd="3" destOrd="0" presId="urn:microsoft.com/office/officeart/2005/8/layout/chevron2"/>
    <dgm:cxn modelId="{F55DE95D-FF4A-48C3-9DF5-A820AC97DB32}" type="presParOf" srcId="{A0FD3971-2C0D-4C89-868D-BC3805364F82}" destId="{E05B99C1-0183-4B19-AF76-22931AC011B2}" srcOrd="4" destOrd="0" presId="urn:microsoft.com/office/officeart/2005/8/layout/chevron2"/>
    <dgm:cxn modelId="{B7CCC950-4A93-4C52-B854-658F42CA38AD}" type="presParOf" srcId="{E05B99C1-0183-4B19-AF76-22931AC011B2}" destId="{34CB590C-BF6C-4244-98C1-19ACE617BF4A}" srcOrd="0" destOrd="0" presId="urn:microsoft.com/office/officeart/2005/8/layout/chevron2"/>
    <dgm:cxn modelId="{B9878C4B-E6B0-4688-933A-64356548AF9D}" type="presParOf" srcId="{E05B99C1-0183-4B19-AF76-22931AC011B2}" destId="{B3813620-39FF-458E-BE11-0AF41076FCC6}"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D1AA67-6F7C-47D2-9156-F4A8E8AE7C84}" type="datetimeFigureOut">
              <a:rPr lang="de-DE" smtClean="0"/>
              <a:pPr/>
              <a:t>10.12.2007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EF929C-15E9-4E50-887F-C0AD773A6733}" type="slidenum">
              <a:rPr lang="de-DE" smtClean="0"/>
              <a:pPr/>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Text Box 1"/>
          <p:cNvSpPr txBox="1">
            <a:spLocks noChangeArrowheads="1"/>
          </p:cNvSpPr>
          <p:nvPr/>
        </p:nvSpPr>
        <p:spPr bwMode="auto">
          <a:xfrm>
            <a:off x="2143125" y="695325"/>
            <a:ext cx="2571750" cy="3429000"/>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4608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2578" name="Text Box 1"/>
          <p:cNvSpPr txBox="1">
            <a:spLocks noChangeArrowheads="1"/>
          </p:cNvSpPr>
          <p:nvPr/>
        </p:nvSpPr>
        <p:spPr bwMode="auto">
          <a:xfrm>
            <a:off x="2143125" y="695325"/>
            <a:ext cx="2571750" cy="3429000"/>
          </a:xfrm>
          <a:prstGeom prst="rect">
            <a:avLst/>
          </a:prstGeom>
          <a:solidFill>
            <a:srgbClr val="FFFFFF"/>
          </a:solidFill>
          <a:ln w="9525">
            <a:solidFill>
              <a:srgbClr val="000000"/>
            </a:solidFill>
            <a:miter lim="800000"/>
            <a:headEnd/>
            <a:tailEnd/>
          </a:ln>
        </p:spPr>
        <p:txBody>
          <a:bodyPr wrap="none" anchor="ctr"/>
          <a:lstStyle/>
          <a:p>
            <a:endParaRPr lang="de-DE">
              <a:latin typeface="Calibri" pitchFamily="34" charset="0"/>
            </a:endParaRPr>
          </a:p>
        </p:txBody>
      </p:sp>
      <p:sp>
        <p:nvSpPr>
          <p:cNvPr id="152579" name="Rectangle 2"/>
          <p:cNvSpPr txBox="1">
            <a:spLocks noGrp="1" noChangeArrowheads="1"/>
          </p:cNvSpPr>
          <p:nvPr>
            <p:ph type="body"/>
          </p:nvPr>
        </p:nvSpPr>
        <p:spPr bwMode="auto">
          <a:xfrm>
            <a:off x="685800" y="4343400"/>
            <a:ext cx="5484813" cy="4114800"/>
          </a:xfrm>
          <a:noFill/>
        </p:spPr>
        <p:txBody>
          <a:bodyPr wrap="none" numCol="1" anchor="ctr" anchorCtr="0" compatLnSpc="1">
            <a:prstTxWarp prst="textNoShape">
              <a:avLst/>
            </a:prstTxWarp>
          </a:bodyPr>
          <a:lstStyle/>
          <a:p>
            <a:pPr>
              <a:spcBef>
                <a:spcPct val="0"/>
              </a:spcBef>
            </a:pPr>
            <a:endParaRPr 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62" name="Text Box 1"/>
          <p:cNvSpPr txBox="1">
            <a:spLocks noChangeArrowheads="1"/>
          </p:cNvSpPr>
          <p:nvPr/>
        </p:nvSpPr>
        <p:spPr bwMode="auto">
          <a:xfrm>
            <a:off x="1588" y="0"/>
            <a:ext cx="1587" cy="1588"/>
          </a:xfrm>
          <a:prstGeom prst="rect">
            <a:avLst/>
          </a:prstGeom>
          <a:solidFill>
            <a:srgbClr val="FFFFFF"/>
          </a:solidFill>
          <a:ln w="9525">
            <a:solidFill>
              <a:srgbClr val="000000"/>
            </a:solidFill>
            <a:miter lim="800000"/>
            <a:headEnd/>
            <a:tailEnd/>
          </a:ln>
        </p:spPr>
        <p:txBody>
          <a:bodyPr wrap="none" anchor="ctr"/>
          <a:lstStyle/>
          <a:p>
            <a:endParaRPr lang="de-DE">
              <a:latin typeface="Calibri" pitchFamily="34" charset="0"/>
            </a:endParaRPr>
          </a:p>
        </p:txBody>
      </p:sp>
      <p:sp>
        <p:nvSpPr>
          <p:cNvPr id="296963" name="Rectangle 2"/>
          <p:cNvSpPr txBox="1">
            <a:spLocks noGrp="1" noChangeArrowheads="1"/>
          </p:cNvSpPr>
          <p:nvPr>
            <p:ph type="body"/>
          </p:nvPr>
        </p:nvSpPr>
        <p:spPr bwMode="auto">
          <a:xfrm>
            <a:off x="685800" y="4343400"/>
            <a:ext cx="5484813" cy="4114800"/>
          </a:xfrm>
          <a:noFill/>
        </p:spPr>
        <p:txBody>
          <a:bodyPr wrap="none" numCol="1" anchor="ctr" anchorCtr="0" compatLnSpc="1">
            <a:prstTxWarp prst="textNoShape">
              <a:avLst/>
            </a:prstTxWarp>
          </a:bodyPr>
          <a:lstStyle/>
          <a:p>
            <a:pPr>
              <a:spcBef>
                <a:spcPct val="0"/>
              </a:spcBef>
            </a:pPr>
            <a:endParaRPr 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5769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8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DE" sz="1800" smtClean="0">
              <a:latin typeface="Gill Sans MT"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9010" name="Text Box 1"/>
          <p:cNvSpPr txBox="1">
            <a:spLocks noChangeArrowheads="1"/>
          </p:cNvSpPr>
          <p:nvPr/>
        </p:nvSpPr>
        <p:spPr bwMode="auto">
          <a:xfrm>
            <a:off x="1588" y="0"/>
            <a:ext cx="1587" cy="1588"/>
          </a:xfrm>
          <a:prstGeom prst="rect">
            <a:avLst/>
          </a:prstGeom>
          <a:solidFill>
            <a:srgbClr val="FFFFFF"/>
          </a:solidFill>
          <a:ln w="9525">
            <a:solidFill>
              <a:srgbClr val="000000"/>
            </a:solidFill>
            <a:miter lim="800000"/>
            <a:headEnd/>
            <a:tailEnd/>
          </a:ln>
        </p:spPr>
        <p:txBody>
          <a:bodyPr wrap="none" anchor="ctr"/>
          <a:lstStyle/>
          <a:p>
            <a:endParaRPr lang="de-DE">
              <a:latin typeface="Calibri" pitchFamily="34" charset="0"/>
            </a:endParaRPr>
          </a:p>
        </p:txBody>
      </p:sp>
      <p:sp>
        <p:nvSpPr>
          <p:cNvPr id="299011" name="Rectangle 2"/>
          <p:cNvSpPr txBox="1">
            <a:spLocks noGrp="1" noChangeArrowheads="1"/>
          </p:cNvSpPr>
          <p:nvPr>
            <p:ph type="body"/>
          </p:nvPr>
        </p:nvSpPr>
        <p:spPr bwMode="auto">
          <a:xfrm>
            <a:off x="685800" y="4343400"/>
            <a:ext cx="5484813" cy="4114800"/>
          </a:xfrm>
          <a:noFill/>
        </p:spPr>
        <p:txBody>
          <a:bodyPr wrap="none" numCol="1" anchor="ctr" anchorCtr="0" compatLnSpc="1">
            <a:prstTxWarp prst="textNoShape">
              <a:avLst/>
            </a:prstTxWarp>
          </a:bodyPr>
          <a:lstStyle/>
          <a:p>
            <a:pPr>
              <a:spcBef>
                <a:spcPct val="0"/>
              </a:spcBef>
            </a:pPr>
            <a:endParaRPr 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0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17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6281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6384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6486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Text Box 1"/>
          <p:cNvSpPr txBox="1">
            <a:spLocks noChangeArrowheads="1"/>
          </p:cNvSpPr>
          <p:nvPr/>
        </p:nvSpPr>
        <p:spPr bwMode="auto">
          <a:xfrm>
            <a:off x="1588" y="0"/>
            <a:ext cx="1587"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47106"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6589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6691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6793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6896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6998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7101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7203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7305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de-DE"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82" name="Text Box 1"/>
          <p:cNvSpPr txBox="1">
            <a:spLocks noChangeArrowheads="1"/>
          </p:cNvSpPr>
          <p:nvPr/>
        </p:nvSpPr>
        <p:spPr bwMode="auto">
          <a:xfrm>
            <a:off x="2143125" y="695325"/>
            <a:ext cx="2571750" cy="3429000"/>
          </a:xfrm>
          <a:prstGeom prst="rect">
            <a:avLst/>
          </a:prstGeom>
          <a:solidFill>
            <a:srgbClr val="FFFFFF"/>
          </a:solidFill>
          <a:ln w="9525">
            <a:solidFill>
              <a:srgbClr val="000000"/>
            </a:solidFill>
            <a:miter lim="800000"/>
            <a:headEnd/>
            <a:tailEnd/>
          </a:ln>
        </p:spPr>
        <p:txBody>
          <a:bodyPr wrap="none" anchor="ctr"/>
          <a:lstStyle/>
          <a:p>
            <a:endParaRPr lang="de-DE">
              <a:latin typeface="Calibri" pitchFamily="34" charset="0"/>
            </a:endParaRPr>
          </a:p>
        </p:txBody>
      </p:sp>
      <p:sp>
        <p:nvSpPr>
          <p:cNvPr id="174083" name="Rectangle 2"/>
          <p:cNvSpPr txBox="1">
            <a:spLocks noGrp="1" noChangeArrowheads="1"/>
          </p:cNvSpPr>
          <p:nvPr>
            <p:ph type="body"/>
          </p:nvPr>
        </p:nvSpPr>
        <p:spPr bwMode="auto">
          <a:xfrm>
            <a:off x="685800" y="4343400"/>
            <a:ext cx="5484813" cy="4114800"/>
          </a:xfrm>
          <a:noFill/>
        </p:spPr>
        <p:txBody>
          <a:bodyPr wrap="none" numCol="1" anchor="ctr" anchorCtr="0" compatLnSpc="1">
            <a:prstTxWarp prst="textNoShape">
              <a:avLst/>
            </a:prstTxWarp>
          </a:bodyPr>
          <a:lstStyle/>
          <a:p>
            <a:pPr>
              <a:spcBef>
                <a:spcPct val="0"/>
              </a:spcBef>
            </a:pPr>
            <a:endParaRPr lang="de-DE"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Text Box 1"/>
          <p:cNvSpPr txBox="1">
            <a:spLocks noChangeArrowheads="1"/>
          </p:cNvSpPr>
          <p:nvPr/>
        </p:nvSpPr>
        <p:spPr bwMode="auto">
          <a:xfrm>
            <a:off x="2143125" y="695325"/>
            <a:ext cx="2571750" cy="3429000"/>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4608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29"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48130"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Text Box 1"/>
          <p:cNvSpPr txBox="1">
            <a:spLocks noChangeArrowheads="1"/>
          </p:cNvSpPr>
          <p:nvPr/>
        </p:nvSpPr>
        <p:spPr bwMode="auto">
          <a:xfrm>
            <a:off x="2143125" y="695325"/>
            <a:ext cx="2571750" cy="3429000"/>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4608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ChangeArrowheads="1"/>
          </p:cNvSpPr>
          <p:nvPr/>
        </p:nvSpPr>
        <p:spPr bwMode="auto">
          <a:xfrm>
            <a:off x="1588" y="0"/>
            <a:ext cx="1587"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4274"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5298"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1"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632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5"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7346"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8370"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9394"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7"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60418"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txBox="1">
            <a:spLocks noGrp="1" noRot="1" noChangeAspect="1" noChangeArrowheads="1"/>
          </p:cNvSpPr>
          <p:nvPr>
            <p:ph type="sldImg"/>
          </p:nvPr>
        </p:nvSpPr>
        <p:spPr bwMode="auto">
          <a:xfrm>
            <a:off x="0" y="695325"/>
            <a:ext cx="1588" cy="1588"/>
          </a:xfrm>
          <a:prstGeom prst="rect">
            <a:avLst/>
          </a:prstGeom>
          <a:solidFill>
            <a:srgbClr val="FFFFFF"/>
          </a:solidFill>
          <a:ln>
            <a:solidFill>
              <a:srgbClr val="000000"/>
            </a:solidFill>
            <a:miter lim="800000"/>
            <a:headEnd/>
            <a:tailEnd/>
          </a:ln>
        </p:spPr>
      </p:sp>
      <p:sp>
        <p:nvSpPr>
          <p:cNvPr id="15362" name="Rectangle 2"/>
          <p:cNvSpPr txBox="1">
            <a:spLocks noGrp="1" noChangeArrowheads="1"/>
          </p:cNvSpPr>
          <p:nvPr>
            <p:ph type="body" idx="1"/>
          </p:nvPr>
        </p:nvSpPr>
        <p:spPr bwMode="auto">
          <a:xfrm>
            <a:off x="685800" y="4343400"/>
            <a:ext cx="5486400" cy="4024313"/>
          </a:xfrm>
          <a:prstGeom prst="rect">
            <a:avLst/>
          </a:prstGeom>
          <a:noFill/>
          <a:ln>
            <a:round/>
            <a:headEnd/>
            <a:tailEnd/>
          </a:ln>
        </p:spPr>
        <p:txBody>
          <a:bodyPr wrap="none" anchor="ctr"/>
          <a:lstStyle/>
          <a:p>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5"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62466"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5362"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89"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63490"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3"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64514"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7"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65538"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1"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6656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09"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68610"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3"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69634"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7"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70658"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1"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7168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72706"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29"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73730"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49154"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3"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74754"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7"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75778"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1"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7680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7"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0178"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120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2226"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49" name="Text Box 1"/>
          <p:cNvSpPr txBox="1">
            <a:spLocks noChangeArrowheads="1"/>
          </p:cNvSpPr>
          <p:nvPr/>
        </p:nvSpPr>
        <p:spPr bwMode="auto">
          <a:xfrm>
            <a:off x="0" y="695325"/>
            <a:ext cx="1588" cy="1588"/>
          </a:xfrm>
          <a:prstGeom prst="rect">
            <a:avLst/>
          </a:prstGeom>
          <a:solidFill>
            <a:srgbClr val="FFFFFF"/>
          </a:solidFill>
          <a:ln w="9525">
            <a:solidFill>
              <a:srgbClr val="000000"/>
            </a:solidFill>
            <a:miter lim="800000"/>
            <a:headEnd/>
            <a:tailEnd/>
          </a:ln>
          <a:effectLst/>
        </p:spPr>
        <p:txBody>
          <a:bodyPr wrap="none" anchor="ctr"/>
          <a:lstStyle/>
          <a:p>
            <a:endParaRPr lang="de-DE"/>
          </a:p>
        </p:txBody>
      </p:sp>
      <p:sp>
        <p:nvSpPr>
          <p:cNvPr id="53250"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de-DE" smtClean="0"/>
              <a:t>Titelmasterformat durch Klicken bearbeiten</a:t>
            </a:r>
            <a:endParaRPr kumimoji="0" lang="en-US"/>
          </a:p>
        </p:txBody>
      </p:sp>
      <p:sp>
        <p:nvSpPr>
          <p:cNvPr id="9" name="Unt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a:p>
        </p:txBody>
      </p:sp>
      <p:sp>
        <p:nvSpPr>
          <p:cNvPr id="28" name="Datumsplatzhalter 27"/>
          <p:cNvSpPr>
            <a:spLocks noGrp="1"/>
          </p:cNvSpPr>
          <p:nvPr>
            <p:ph type="dt" sz="half" idx="10"/>
          </p:nvPr>
        </p:nvSpPr>
        <p:spPr>
          <a:xfrm>
            <a:off x="6400800" y="6355080"/>
            <a:ext cx="2286000" cy="365760"/>
          </a:xfrm>
        </p:spPr>
        <p:txBody>
          <a:bodyPr/>
          <a:lstStyle>
            <a:lvl1pPr>
              <a:defRPr sz="1400"/>
            </a:lvl1pPr>
          </a:lstStyle>
          <a:p>
            <a:fld id="{ACDF6120-F1F0-4C60-9FE9-39AC71A9C79D}" type="datetimeFigureOut">
              <a:rPr lang="en-US" smtClean="0"/>
              <a:pPr/>
              <a:t>12/10/2007</a:t>
            </a:fld>
            <a:endParaRPr lang="en-US" sz="1600" dirty="0"/>
          </a:p>
        </p:txBody>
      </p:sp>
      <p:sp>
        <p:nvSpPr>
          <p:cNvPr id="17" name="Fußzeilenplatzhalter 16"/>
          <p:cNvSpPr>
            <a:spLocks noGrp="1"/>
          </p:cNvSpPr>
          <p:nvPr>
            <p:ph type="ftr" sz="quarter" idx="11"/>
          </p:nvPr>
        </p:nvSpPr>
        <p:spPr>
          <a:xfrm>
            <a:off x="2898648" y="6355080"/>
            <a:ext cx="3474720" cy="365760"/>
          </a:xfrm>
        </p:spPr>
        <p:txBody>
          <a:bodyPr/>
          <a:lstStyle/>
          <a:p>
            <a:endParaRPr kumimoji="0" lang="en-US" dirty="0"/>
          </a:p>
        </p:txBody>
      </p:sp>
      <p:sp>
        <p:nvSpPr>
          <p:cNvPr id="29" name="Foliennummernplatzhalter 28"/>
          <p:cNvSpPr>
            <a:spLocks noGrp="1"/>
          </p:cNvSpPr>
          <p:nvPr>
            <p:ph type="sldNum" sz="quarter" idx="12"/>
          </p:nvPr>
        </p:nvSpPr>
        <p:spPr>
          <a:xfrm>
            <a:off x="1216152" y="6355080"/>
            <a:ext cx="1219200" cy="365760"/>
          </a:xfrm>
        </p:spPr>
        <p:txBody>
          <a:bodyPr/>
          <a:lstStyle/>
          <a:p>
            <a:fld id="{EA7C8D44-3667-46F6-9772-CC52308E2A7F}" type="slidenum">
              <a:rPr kumimoji="0" lang="en-US" smtClean="0"/>
              <a:pPr/>
              <a:t>‹Nr.›</a:t>
            </a:fld>
            <a:endParaRPr kumimoji="0" lang="en-US" dirty="0"/>
          </a:p>
        </p:txBody>
      </p:sp>
      <p:sp>
        <p:nvSpPr>
          <p:cNvPr id="21" name="Rechtec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ec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ec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ec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ACDF6120-F1F0-4C60-9FE9-39AC71A9C79D}" type="datetimeFigureOut">
              <a:rPr lang="en-US" smtClean="0"/>
              <a:pPr/>
              <a:t>12/10/2007</a:t>
            </a:fld>
            <a:endParaRPr lang="en-US"/>
          </a:p>
        </p:txBody>
      </p:sp>
      <p:sp>
        <p:nvSpPr>
          <p:cNvPr id="5" name="Fußzeilenplatzhalter 4"/>
          <p:cNvSpPr>
            <a:spLocks noGrp="1"/>
          </p:cNvSpPr>
          <p:nvPr>
            <p:ph type="ftr" sz="quarter" idx="11"/>
          </p:nvPr>
        </p:nvSpPr>
        <p:spPr/>
        <p:txBody>
          <a:bodyPr/>
          <a:lstStyle/>
          <a:p>
            <a:endParaRPr kumimoji="0" lang="en-US"/>
          </a:p>
        </p:txBody>
      </p:sp>
      <p:sp>
        <p:nvSpPr>
          <p:cNvPr id="6" name="Foliennummernplatzhalter 5"/>
          <p:cNvSpPr>
            <a:spLocks noGrp="1"/>
          </p:cNvSpPr>
          <p:nvPr>
            <p:ph type="sldNum" sz="quarter" idx="12"/>
          </p:nvPr>
        </p:nvSpPr>
        <p:spPr/>
        <p:txBody>
          <a:bodyPr/>
          <a:lstStyle/>
          <a:p>
            <a:fld id="{EA7C8D44-3667-46F6-9772-CC52308E2A7F}" type="slidenum">
              <a:rPr kumimoji="0" lang="en-US" smtClean="0"/>
              <a:pPr/>
              <a:t>‹Nr.›</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ACDF6120-F1F0-4C60-9FE9-39AC71A9C79D}" type="datetimeFigureOut">
              <a:rPr lang="en-US" smtClean="0"/>
              <a:pPr/>
              <a:t>12/10/2007</a:t>
            </a:fld>
            <a:endParaRPr lang="en-US"/>
          </a:p>
        </p:txBody>
      </p:sp>
      <p:sp>
        <p:nvSpPr>
          <p:cNvPr id="5" name="Fußzeilenplatzhalter 4"/>
          <p:cNvSpPr>
            <a:spLocks noGrp="1"/>
          </p:cNvSpPr>
          <p:nvPr>
            <p:ph type="ftr" sz="quarter" idx="11"/>
          </p:nvPr>
        </p:nvSpPr>
        <p:spPr/>
        <p:txBody>
          <a:bodyPr/>
          <a:lstStyle/>
          <a:p>
            <a:endParaRPr kumimoji="0" lang="en-US"/>
          </a:p>
        </p:txBody>
      </p:sp>
      <p:sp>
        <p:nvSpPr>
          <p:cNvPr id="6" name="Foliennummernplatzhalter 5"/>
          <p:cNvSpPr>
            <a:spLocks noGrp="1"/>
          </p:cNvSpPr>
          <p:nvPr>
            <p:ph type="sldNum" sz="quarter" idx="12"/>
          </p:nvPr>
        </p:nvSpPr>
        <p:spPr/>
        <p:txBody>
          <a:bodyPr/>
          <a:lstStyle/>
          <a:p>
            <a:fld id="{EA7C8D44-3667-46F6-9772-CC52308E2A7F}" type="slidenum">
              <a:rPr kumimoji="0" lang="en-US" smtClean="0"/>
              <a:pPr/>
              <a:t>‹Nr.›</a:t>
            </a:fld>
            <a:endParaRPr kumimoji="0" lang="en-US"/>
          </a:p>
        </p:txBody>
      </p:sp>
      <p:sp>
        <p:nvSpPr>
          <p:cNvPr id="7" name="Gerade Verbindung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leichschenkliges Dreiec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Gerade Verbindung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457200" y="152400"/>
            <a:ext cx="8226425" cy="987425"/>
          </a:xfrm>
        </p:spPr>
        <p:txBody>
          <a:bodyPr/>
          <a:lstStyle/>
          <a:p>
            <a:r>
              <a:rPr lang="de-DE" smtClean="0"/>
              <a:t>Titelmasterformat durch Klicken bearbeiten</a:t>
            </a:r>
            <a:endParaRPr lang="de-DE"/>
          </a:p>
        </p:txBody>
      </p:sp>
      <p:sp>
        <p:nvSpPr>
          <p:cNvPr id="3" name="Datumsplatzhalter 2"/>
          <p:cNvSpPr>
            <a:spLocks noGrp="1"/>
          </p:cNvSpPr>
          <p:nvPr>
            <p:ph type="dt" idx="10"/>
          </p:nvPr>
        </p:nvSpPr>
        <p:spPr>
          <a:xfrm>
            <a:off x="6400800" y="6356350"/>
            <a:ext cx="2286000" cy="361950"/>
          </a:xfrm>
        </p:spPr>
        <p:txBody>
          <a:bodyPr/>
          <a:lstStyle>
            <a:lvl1pPr>
              <a:defRPr/>
            </a:lvl1pPr>
          </a:lstStyle>
          <a:p>
            <a:endParaRPr lang="en-GB"/>
          </a:p>
        </p:txBody>
      </p:sp>
      <p:sp>
        <p:nvSpPr>
          <p:cNvPr id="4" name="Foliennummernplatzhalter 3"/>
          <p:cNvSpPr>
            <a:spLocks noGrp="1"/>
          </p:cNvSpPr>
          <p:nvPr>
            <p:ph type="sldNum" idx="11"/>
          </p:nvPr>
        </p:nvSpPr>
        <p:spPr>
          <a:xfrm>
            <a:off x="612775" y="6356350"/>
            <a:ext cx="1978025" cy="361950"/>
          </a:xfrm>
        </p:spPr>
        <p:txBody>
          <a:bodyPr/>
          <a:lstStyle>
            <a:lvl1pPr>
              <a:defRPr/>
            </a:lvl1pPr>
          </a:lstStyle>
          <a:p>
            <a:fld id="{962D32C3-30F4-4578-96C1-9E445C10F70A}" type="slidenum">
              <a:rPr lang="en-GB"/>
              <a:pPr/>
              <a:t>‹Nr.›</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cSld name="Titel und Inhalt üb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152400"/>
            <a:ext cx="8226425" cy="987425"/>
          </a:xfr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219200"/>
            <a:ext cx="8226425" cy="2376488"/>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3748088"/>
            <a:ext cx="8226425" cy="2378075"/>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idx="10"/>
          </p:nvPr>
        </p:nvSpPr>
        <p:spPr>
          <a:xfrm>
            <a:off x="6400800" y="6356350"/>
            <a:ext cx="2286000" cy="361950"/>
          </a:xfrm>
        </p:spPr>
        <p:txBody>
          <a:bodyPr/>
          <a:lstStyle>
            <a:lvl1pPr>
              <a:defRPr/>
            </a:lvl1pPr>
          </a:lstStyle>
          <a:p>
            <a:endParaRPr lang="en-GB"/>
          </a:p>
        </p:txBody>
      </p:sp>
      <p:sp>
        <p:nvSpPr>
          <p:cNvPr id="6" name="Foliennummernplatzhalter 5"/>
          <p:cNvSpPr>
            <a:spLocks noGrp="1"/>
          </p:cNvSpPr>
          <p:nvPr>
            <p:ph type="sldNum" idx="11"/>
          </p:nvPr>
        </p:nvSpPr>
        <p:spPr>
          <a:xfrm>
            <a:off x="612775" y="6356350"/>
            <a:ext cx="1978025" cy="361950"/>
          </a:xfrm>
        </p:spPr>
        <p:txBody>
          <a:bodyPr/>
          <a:lstStyle>
            <a:lvl1pPr>
              <a:defRPr/>
            </a:lvl1pPr>
          </a:lstStyle>
          <a:p>
            <a:fld id="{ACE1653A-013F-467F-818B-1118CADCFA6E}" type="slidenum">
              <a:rPr lang="en-GB"/>
              <a:pPr/>
              <a:t>‹Nr.›</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itel, ClipArt und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152400"/>
            <a:ext cx="8226425" cy="987425"/>
          </a:xfrm>
        </p:spPr>
        <p:txBody>
          <a:bodyPr/>
          <a:lstStyle/>
          <a:p>
            <a:r>
              <a:rPr lang="de-DE" smtClean="0"/>
              <a:t>Titelmasterformat durch Klicken bearbeiten</a:t>
            </a:r>
            <a:endParaRPr lang="de-DE"/>
          </a:p>
        </p:txBody>
      </p:sp>
      <p:sp>
        <p:nvSpPr>
          <p:cNvPr id="3" name="ClipArt-Platzhalter 2"/>
          <p:cNvSpPr>
            <a:spLocks noGrp="1"/>
          </p:cNvSpPr>
          <p:nvPr>
            <p:ph type="clipArt" sz="half" idx="1"/>
          </p:nvPr>
        </p:nvSpPr>
        <p:spPr>
          <a:xfrm>
            <a:off x="457200" y="1219200"/>
            <a:ext cx="4037013" cy="4906963"/>
          </a:xfrm>
        </p:spPr>
        <p:txBody>
          <a:bodyPr/>
          <a:lstStyle/>
          <a:p>
            <a:endParaRPr lang="de-DE"/>
          </a:p>
        </p:txBody>
      </p:sp>
      <p:sp>
        <p:nvSpPr>
          <p:cNvPr id="4" name="Textplatzhalter 3"/>
          <p:cNvSpPr>
            <a:spLocks noGrp="1"/>
          </p:cNvSpPr>
          <p:nvPr>
            <p:ph type="body" sz="half" idx="2"/>
          </p:nvPr>
        </p:nvSpPr>
        <p:spPr>
          <a:xfrm>
            <a:off x="4646613" y="1219200"/>
            <a:ext cx="4037012" cy="4906963"/>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idx="10"/>
          </p:nvPr>
        </p:nvSpPr>
        <p:spPr>
          <a:xfrm>
            <a:off x="6400800" y="6356350"/>
            <a:ext cx="2286000" cy="361950"/>
          </a:xfrm>
        </p:spPr>
        <p:txBody>
          <a:bodyPr/>
          <a:lstStyle>
            <a:lvl1pPr>
              <a:defRPr/>
            </a:lvl1pPr>
          </a:lstStyle>
          <a:p>
            <a:endParaRPr lang="en-GB"/>
          </a:p>
        </p:txBody>
      </p:sp>
      <p:sp>
        <p:nvSpPr>
          <p:cNvPr id="6" name="Foliennummernplatzhalter 5"/>
          <p:cNvSpPr>
            <a:spLocks noGrp="1"/>
          </p:cNvSpPr>
          <p:nvPr>
            <p:ph type="sldNum" idx="11"/>
          </p:nvPr>
        </p:nvSpPr>
        <p:spPr>
          <a:xfrm>
            <a:off x="612775" y="6356350"/>
            <a:ext cx="1978025" cy="361950"/>
          </a:xfrm>
        </p:spPr>
        <p:txBody>
          <a:bodyPr/>
          <a:lstStyle>
            <a:lvl1pPr>
              <a:defRPr/>
            </a:lvl1pPr>
          </a:lstStyle>
          <a:p>
            <a:fld id="{26ED1398-5625-4B95-8F25-F7A9151ED33C}" type="slidenum">
              <a:rPr lang="en-GB"/>
              <a:pPr/>
              <a:t>‹Nr.›</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cSld name="Titel, Text und ClipArt">
    <p:spTree>
      <p:nvGrpSpPr>
        <p:cNvPr id="1" name=""/>
        <p:cNvGrpSpPr/>
        <p:nvPr/>
      </p:nvGrpSpPr>
      <p:grpSpPr>
        <a:xfrm>
          <a:off x="0" y="0"/>
          <a:ext cx="0" cy="0"/>
          <a:chOff x="0" y="0"/>
          <a:chExt cx="0" cy="0"/>
        </a:xfrm>
      </p:grpSpPr>
      <p:sp>
        <p:nvSpPr>
          <p:cNvPr id="2" name="Titel 1"/>
          <p:cNvSpPr>
            <a:spLocks noGrp="1"/>
          </p:cNvSpPr>
          <p:nvPr>
            <p:ph type="title"/>
          </p:nvPr>
        </p:nvSpPr>
        <p:spPr>
          <a:xfrm>
            <a:off x="457200" y="152400"/>
            <a:ext cx="8226425" cy="987425"/>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457200" y="1219200"/>
            <a:ext cx="4037013" cy="4906963"/>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ClipArt-Platzhalter 3"/>
          <p:cNvSpPr>
            <a:spLocks noGrp="1"/>
          </p:cNvSpPr>
          <p:nvPr>
            <p:ph type="clipArt" sz="half" idx="2"/>
          </p:nvPr>
        </p:nvSpPr>
        <p:spPr>
          <a:xfrm>
            <a:off x="4646613" y="1219200"/>
            <a:ext cx="4037012" cy="4906963"/>
          </a:xfrm>
        </p:spPr>
        <p:txBody>
          <a:bodyPr/>
          <a:lstStyle/>
          <a:p>
            <a:endParaRPr lang="de-DE"/>
          </a:p>
        </p:txBody>
      </p:sp>
      <p:sp>
        <p:nvSpPr>
          <p:cNvPr id="5" name="Datumsplatzhalter 4"/>
          <p:cNvSpPr>
            <a:spLocks noGrp="1"/>
          </p:cNvSpPr>
          <p:nvPr>
            <p:ph type="dt" idx="10"/>
          </p:nvPr>
        </p:nvSpPr>
        <p:spPr>
          <a:xfrm>
            <a:off x="6400800" y="6356350"/>
            <a:ext cx="2286000" cy="361950"/>
          </a:xfrm>
        </p:spPr>
        <p:txBody>
          <a:bodyPr/>
          <a:lstStyle>
            <a:lvl1pPr>
              <a:defRPr/>
            </a:lvl1pPr>
          </a:lstStyle>
          <a:p>
            <a:endParaRPr lang="en-GB"/>
          </a:p>
        </p:txBody>
      </p:sp>
      <p:sp>
        <p:nvSpPr>
          <p:cNvPr id="6" name="Foliennummernplatzhalter 5"/>
          <p:cNvSpPr>
            <a:spLocks noGrp="1"/>
          </p:cNvSpPr>
          <p:nvPr>
            <p:ph type="sldNum" idx="11"/>
          </p:nvPr>
        </p:nvSpPr>
        <p:spPr>
          <a:xfrm>
            <a:off x="612775" y="6356350"/>
            <a:ext cx="1978025" cy="361950"/>
          </a:xfrm>
        </p:spPr>
        <p:txBody>
          <a:bodyPr/>
          <a:lstStyle>
            <a:lvl1pPr>
              <a:defRPr/>
            </a:lvl1pPr>
          </a:lstStyle>
          <a:p>
            <a:fld id="{4B806469-2671-494E-9A93-A4100BF41A35}" type="slidenum">
              <a:rPr lang="en-GB"/>
              <a:pPr/>
              <a:t>‹Nr.›</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4" name="Datumsplatzhalter 3"/>
          <p:cNvSpPr>
            <a:spLocks noGrp="1"/>
          </p:cNvSpPr>
          <p:nvPr>
            <p:ph type="dt" sz="half" idx="10"/>
          </p:nvPr>
        </p:nvSpPr>
        <p:spPr/>
        <p:txBody>
          <a:bodyPr/>
          <a:lstStyle/>
          <a:p>
            <a:fld id="{ACDF6120-F1F0-4C60-9FE9-39AC71A9C79D}" type="datetimeFigureOut">
              <a:rPr lang="en-US" smtClean="0"/>
              <a:pPr/>
              <a:t>12/10/2007</a:t>
            </a:fld>
            <a:endParaRPr lang="en-US" dirty="0"/>
          </a:p>
        </p:txBody>
      </p:sp>
      <p:sp>
        <p:nvSpPr>
          <p:cNvPr id="5" name="Fußzeilenplatzhalter 4"/>
          <p:cNvSpPr>
            <a:spLocks noGrp="1"/>
          </p:cNvSpPr>
          <p:nvPr>
            <p:ph type="ftr" sz="quarter" idx="11"/>
          </p:nvPr>
        </p:nvSpPr>
        <p:spPr/>
        <p:txBody>
          <a:bodyPr/>
          <a:lstStyle/>
          <a:p>
            <a:endParaRPr kumimoji="0" lang="en-US"/>
          </a:p>
        </p:txBody>
      </p:sp>
      <p:sp>
        <p:nvSpPr>
          <p:cNvPr id="6" name="Foliennummernplatzhalter 5"/>
          <p:cNvSpPr>
            <a:spLocks noGrp="1"/>
          </p:cNvSpPr>
          <p:nvPr>
            <p:ph type="sldNum" sz="quarter" idx="12"/>
          </p:nvPr>
        </p:nvSpPr>
        <p:spPr/>
        <p:txBody>
          <a:bodyPr/>
          <a:lstStyle/>
          <a:p>
            <a:fld id="{EA7C8D44-3667-46F6-9772-CC52308E2A7F}" type="slidenum">
              <a:rPr kumimoji="0" lang="en-US" smtClean="0"/>
              <a:pPr/>
              <a:t>‹Nr.›</a:t>
            </a:fld>
            <a:endParaRPr kumimoji="0" lang="en-US" dirty="0"/>
          </a:p>
        </p:txBody>
      </p:sp>
      <p:sp>
        <p:nvSpPr>
          <p:cNvPr id="8" name="Inhaltsplatzhalter 7"/>
          <p:cNvSpPr>
            <a:spLocks noGrp="1"/>
          </p:cNvSpPr>
          <p:nvPr>
            <p:ph sz="quarter" idx="1"/>
          </p:nvPr>
        </p:nvSpPr>
        <p:spPr>
          <a:xfrm>
            <a:off x="457200" y="1219200"/>
            <a:ext cx="8229600"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a:xfrm>
            <a:off x="6400800" y="6355080"/>
            <a:ext cx="2286000" cy="365760"/>
          </a:xfrm>
        </p:spPr>
        <p:txBody>
          <a:bodyPr/>
          <a:lstStyle/>
          <a:p>
            <a:fld id="{ACDF6120-F1F0-4C60-9FE9-39AC71A9C79D}" type="datetimeFigureOut">
              <a:rPr lang="en-US" smtClean="0"/>
              <a:pPr/>
              <a:t>12/10/2007</a:t>
            </a:fld>
            <a:endParaRPr lang="en-US" dirty="0"/>
          </a:p>
        </p:txBody>
      </p:sp>
      <p:sp>
        <p:nvSpPr>
          <p:cNvPr id="5" name="Fußzeilenplatzhalter 4"/>
          <p:cNvSpPr>
            <a:spLocks noGrp="1"/>
          </p:cNvSpPr>
          <p:nvPr>
            <p:ph type="ftr" sz="quarter" idx="11"/>
          </p:nvPr>
        </p:nvSpPr>
        <p:spPr>
          <a:xfrm>
            <a:off x="2898648" y="6355080"/>
            <a:ext cx="3474720" cy="365760"/>
          </a:xfrm>
        </p:spPr>
        <p:txBody>
          <a:bodyPr/>
          <a:lstStyle/>
          <a:p>
            <a:endParaRPr kumimoji="0" lang="en-US" dirty="0"/>
          </a:p>
        </p:txBody>
      </p:sp>
      <p:sp>
        <p:nvSpPr>
          <p:cNvPr id="6" name="Foliennummernplatzhalter 5"/>
          <p:cNvSpPr>
            <a:spLocks noGrp="1"/>
          </p:cNvSpPr>
          <p:nvPr>
            <p:ph type="sldNum" sz="quarter" idx="12"/>
          </p:nvPr>
        </p:nvSpPr>
        <p:spPr>
          <a:xfrm>
            <a:off x="1069848" y="6355080"/>
            <a:ext cx="1520952" cy="365760"/>
          </a:xfrm>
        </p:spPr>
        <p:txBody>
          <a:bodyPr/>
          <a:lstStyle/>
          <a:p>
            <a:fld id="{EA7C8D44-3667-46F6-9772-CC52308E2A7F}" type="slidenum">
              <a:rPr kumimoji="0" lang="en-US" smtClean="0"/>
              <a:pPr/>
              <a:t>‹Nr.›</a:t>
            </a:fld>
            <a:endParaRPr kumimoji="0" lang="en-US" dirty="0"/>
          </a:p>
        </p:txBody>
      </p:sp>
      <p:sp>
        <p:nvSpPr>
          <p:cNvPr id="7" name="Rechtec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de-DE" smtClean="0"/>
              <a:t>Titelmasterformat durch Klicken bearbeiten</a:t>
            </a:r>
            <a:endParaRPr kumimoji="0" lang="en-US"/>
          </a:p>
        </p:txBody>
      </p:sp>
      <p:sp>
        <p:nvSpPr>
          <p:cNvPr id="5" name="Datumsplatzhalter 4"/>
          <p:cNvSpPr>
            <a:spLocks noGrp="1"/>
          </p:cNvSpPr>
          <p:nvPr>
            <p:ph type="dt" sz="half" idx="10"/>
          </p:nvPr>
        </p:nvSpPr>
        <p:spPr/>
        <p:txBody>
          <a:bodyPr/>
          <a:lstStyle/>
          <a:p>
            <a:fld id="{ACDF6120-F1F0-4C60-9FE9-39AC71A9C79D}" type="datetimeFigureOut">
              <a:rPr lang="en-US" smtClean="0"/>
              <a:pPr/>
              <a:t>12/10/2007</a:t>
            </a:fld>
            <a:endParaRPr lang="en-US"/>
          </a:p>
        </p:txBody>
      </p:sp>
      <p:sp>
        <p:nvSpPr>
          <p:cNvPr id="6" name="Fußzeilenplatzhalter 5"/>
          <p:cNvSpPr>
            <a:spLocks noGrp="1"/>
          </p:cNvSpPr>
          <p:nvPr>
            <p:ph type="ftr" sz="quarter" idx="11"/>
          </p:nvPr>
        </p:nvSpPr>
        <p:spPr/>
        <p:txBody>
          <a:bodyPr/>
          <a:lstStyle/>
          <a:p>
            <a:endParaRPr kumimoji="0" lang="en-US"/>
          </a:p>
        </p:txBody>
      </p:sp>
      <p:sp>
        <p:nvSpPr>
          <p:cNvPr id="7" name="Foliennummernplatzhalter 6"/>
          <p:cNvSpPr>
            <a:spLocks noGrp="1"/>
          </p:cNvSpPr>
          <p:nvPr>
            <p:ph type="sldNum" sz="quarter" idx="12"/>
          </p:nvPr>
        </p:nvSpPr>
        <p:spPr/>
        <p:txBody>
          <a:bodyPr/>
          <a:lstStyle/>
          <a:p>
            <a:fld id="{EA7C8D44-3667-46F6-9772-CC52308E2A7F}" type="slidenum">
              <a:rPr kumimoji="0" lang="en-US" smtClean="0"/>
              <a:pPr/>
              <a:t>‹Nr.›</a:t>
            </a:fld>
            <a:endParaRPr kumimoji="0" lang="en-US"/>
          </a:p>
        </p:txBody>
      </p:sp>
      <p:sp>
        <p:nvSpPr>
          <p:cNvPr id="9" name="Inhaltsplatzhalter 8"/>
          <p:cNvSpPr>
            <a:spLocks noGrp="1"/>
          </p:cNvSpPr>
          <p:nvPr>
            <p:ph sz="quarter" idx="1"/>
          </p:nvPr>
        </p:nvSpPr>
        <p:spPr>
          <a:xfrm>
            <a:off x="457200" y="1219200"/>
            <a:ext cx="4041648"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1" name="Inhaltsplatzhalter 10"/>
          <p:cNvSpPr>
            <a:spLocks noGrp="1"/>
          </p:cNvSpPr>
          <p:nvPr>
            <p:ph sz="quarter" idx="2"/>
          </p:nvPr>
        </p:nvSpPr>
        <p:spPr>
          <a:xfrm>
            <a:off x="4632198" y="1216152"/>
            <a:ext cx="4041648"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4" name="Textplatzhalt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7" name="Datumsplatzhalter 6"/>
          <p:cNvSpPr>
            <a:spLocks noGrp="1"/>
          </p:cNvSpPr>
          <p:nvPr>
            <p:ph type="dt" sz="half" idx="10"/>
          </p:nvPr>
        </p:nvSpPr>
        <p:spPr/>
        <p:txBody>
          <a:bodyPr/>
          <a:lstStyle/>
          <a:p>
            <a:fld id="{ACDF6120-F1F0-4C60-9FE9-39AC71A9C79D}" type="datetimeFigureOut">
              <a:rPr lang="en-US" smtClean="0"/>
              <a:pPr/>
              <a:t>12/10/2007</a:t>
            </a:fld>
            <a:endParaRPr lang="en-US"/>
          </a:p>
        </p:txBody>
      </p:sp>
      <p:sp>
        <p:nvSpPr>
          <p:cNvPr id="8" name="Fußzeilenplatzhalter 7"/>
          <p:cNvSpPr>
            <a:spLocks noGrp="1"/>
          </p:cNvSpPr>
          <p:nvPr>
            <p:ph type="ftr" sz="quarter" idx="11"/>
          </p:nvPr>
        </p:nvSpPr>
        <p:spPr/>
        <p:txBody>
          <a:bodyPr/>
          <a:lstStyle/>
          <a:p>
            <a:endParaRPr kumimoji="0" lang="en-US"/>
          </a:p>
        </p:txBody>
      </p:sp>
      <p:sp>
        <p:nvSpPr>
          <p:cNvPr id="9" name="Foliennummernplatzhalter 8"/>
          <p:cNvSpPr>
            <a:spLocks noGrp="1"/>
          </p:cNvSpPr>
          <p:nvPr>
            <p:ph type="sldNum" sz="quarter" idx="12"/>
          </p:nvPr>
        </p:nvSpPr>
        <p:spPr/>
        <p:txBody>
          <a:bodyPr/>
          <a:lstStyle/>
          <a:p>
            <a:fld id="{EA7C8D44-3667-46F6-9772-CC52308E2A7F}" type="slidenum">
              <a:rPr kumimoji="0" lang="en-US" smtClean="0"/>
              <a:pPr/>
              <a:t>‹Nr.›</a:t>
            </a:fld>
            <a:endParaRPr kumimoji="0" lang="en-US"/>
          </a:p>
        </p:txBody>
      </p:sp>
      <p:sp>
        <p:nvSpPr>
          <p:cNvPr id="11" name="Inhaltsplatzhalter 10"/>
          <p:cNvSpPr>
            <a:spLocks noGrp="1"/>
          </p:cNvSpPr>
          <p:nvPr>
            <p:ph sz="quarter" idx="2"/>
          </p:nvPr>
        </p:nvSpPr>
        <p:spPr>
          <a:xfrm>
            <a:off x="457200" y="2133600"/>
            <a:ext cx="4038600" cy="40386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3" name="Inhaltsplatzhalter 12"/>
          <p:cNvSpPr>
            <a:spLocks noGrp="1"/>
          </p:cNvSpPr>
          <p:nvPr>
            <p:ph sz="quarter" idx="4"/>
          </p:nvPr>
        </p:nvSpPr>
        <p:spPr>
          <a:xfrm>
            <a:off x="4648200" y="2133600"/>
            <a:ext cx="4038600" cy="40386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de-DE" smtClean="0"/>
              <a:t>Titelmasterformat durch Klicken bearbeiten</a:t>
            </a:r>
            <a:endParaRPr kumimoji="0" lang="en-US"/>
          </a:p>
        </p:txBody>
      </p:sp>
      <p:sp>
        <p:nvSpPr>
          <p:cNvPr id="3" name="Datumsplatzhalter 2"/>
          <p:cNvSpPr>
            <a:spLocks noGrp="1"/>
          </p:cNvSpPr>
          <p:nvPr>
            <p:ph type="dt" sz="half" idx="10"/>
          </p:nvPr>
        </p:nvSpPr>
        <p:spPr/>
        <p:txBody>
          <a:bodyPr/>
          <a:lstStyle/>
          <a:p>
            <a:fld id="{ACDF6120-F1F0-4C60-9FE9-39AC71A9C79D}" type="datetimeFigureOut">
              <a:rPr lang="en-US" smtClean="0"/>
              <a:pPr/>
              <a:t>12/10/2007</a:t>
            </a:fld>
            <a:endParaRPr lang="en-US"/>
          </a:p>
        </p:txBody>
      </p:sp>
      <p:sp>
        <p:nvSpPr>
          <p:cNvPr id="4" name="Fußzeilenplatzhalter 3"/>
          <p:cNvSpPr>
            <a:spLocks noGrp="1"/>
          </p:cNvSpPr>
          <p:nvPr>
            <p:ph type="ftr" sz="quarter" idx="11"/>
          </p:nvPr>
        </p:nvSpPr>
        <p:spPr/>
        <p:txBody>
          <a:bodyPr/>
          <a:lstStyle/>
          <a:p>
            <a:endParaRPr kumimoji="0" lang="en-US"/>
          </a:p>
        </p:txBody>
      </p:sp>
      <p:sp>
        <p:nvSpPr>
          <p:cNvPr id="5" name="Foliennummernplatzhalter 4"/>
          <p:cNvSpPr>
            <a:spLocks noGrp="1"/>
          </p:cNvSpPr>
          <p:nvPr>
            <p:ph type="sldNum" sz="quarter" idx="12"/>
          </p:nvPr>
        </p:nvSpPr>
        <p:spPr/>
        <p:txBody>
          <a:bodyPr/>
          <a:lstStyle/>
          <a:p>
            <a:fld id="{EA7C8D44-3667-46F6-9772-CC52308E2A7F}" type="slidenum">
              <a:rPr kumimoji="0" lang="en-US" smtClean="0"/>
              <a:pPr/>
              <a:t>‹Nr.›</a:t>
            </a:fld>
            <a:endParaRPr kumimoji="0" lang="en-US"/>
          </a:p>
        </p:txBody>
      </p:sp>
      <p:sp>
        <p:nvSpPr>
          <p:cNvPr id="6" name="Gleichschenkliges Dreiec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CDF6120-F1F0-4C60-9FE9-39AC71A9C79D}" type="datetimeFigureOut">
              <a:rPr lang="en-US" smtClean="0"/>
              <a:pPr/>
              <a:t>12/10/2007</a:t>
            </a:fld>
            <a:endParaRPr lang="en-US"/>
          </a:p>
        </p:txBody>
      </p:sp>
      <p:sp>
        <p:nvSpPr>
          <p:cNvPr id="3" name="Fußzeilenplatzhalter 2"/>
          <p:cNvSpPr>
            <a:spLocks noGrp="1"/>
          </p:cNvSpPr>
          <p:nvPr>
            <p:ph type="ftr" sz="quarter" idx="11"/>
          </p:nvPr>
        </p:nvSpPr>
        <p:spPr/>
        <p:txBody>
          <a:bodyPr/>
          <a:lstStyle/>
          <a:p>
            <a:endParaRPr kumimoji="0" lang="en-US"/>
          </a:p>
        </p:txBody>
      </p:sp>
      <p:sp>
        <p:nvSpPr>
          <p:cNvPr id="4" name="Foliennummernplatzhalter 3"/>
          <p:cNvSpPr>
            <a:spLocks noGrp="1"/>
          </p:cNvSpPr>
          <p:nvPr>
            <p:ph type="sldNum" sz="quarter" idx="12"/>
          </p:nvPr>
        </p:nvSpPr>
        <p:spPr/>
        <p:txBody>
          <a:bodyPr/>
          <a:lstStyle/>
          <a:p>
            <a:fld id="{EA7C8D44-3667-46F6-9772-CC52308E2A7F}" type="slidenum">
              <a:rPr kumimoji="0" lang="en-US" smtClean="0"/>
              <a:pPr/>
              <a:t>‹Nr.›</a:t>
            </a:fld>
            <a:endParaRPr kumimoji="0" lang="en-US"/>
          </a:p>
        </p:txBody>
      </p:sp>
      <p:sp>
        <p:nvSpPr>
          <p:cNvPr id="5" name="Gerade Verbindung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leichschenkliges Dreiec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ACDF6120-F1F0-4C60-9FE9-39AC71A9C79D}" type="datetimeFigureOut">
              <a:rPr lang="en-US" smtClean="0"/>
              <a:pPr/>
              <a:t>12/10/2007</a:t>
            </a:fld>
            <a:endParaRPr lang="en-US"/>
          </a:p>
        </p:txBody>
      </p:sp>
      <p:sp>
        <p:nvSpPr>
          <p:cNvPr id="6" name="Fußzeilenplatzhalter 5"/>
          <p:cNvSpPr>
            <a:spLocks noGrp="1"/>
          </p:cNvSpPr>
          <p:nvPr>
            <p:ph type="ftr" sz="quarter" idx="11"/>
          </p:nvPr>
        </p:nvSpPr>
        <p:spPr/>
        <p:txBody>
          <a:bodyPr/>
          <a:lstStyle/>
          <a:p>
            <a:endParaRPr kumimoji="0" lang="en-US"/>
          </a:p>
        </p:txBody>
      </p:sp>
      <p:sp>
        <p:nvSpPr>
          <p:cNvPr id="7" name="Foliennummernplatzhalter 6"/>
          <p:cNvSpPr>
            <a:spLocks noGrp="1"/>
          </p:cNvSpPr>
          <p:nvPr>
            <p:ph type="sldNum" sz="quarter" idx="12"/>
          </p:nvPr>
        </p:nvSpPr>
        <p:spPr/>
        <p:txBody>
          <a:bodyPr/>
          <a:lstStyle/>
          <a:p>
            <a:fld id="{EA7C8D44-3667-46F6-9772-CC52308E2A7F}" type="slidenum">
              <a:rPr kumimoji="0" lang="en-US" smtClean="0"/>
              <a:pPr/>
              <a:t>‹Nr.›</a:t>
            </a:fld>
            <a:endParaRPr kumimoji="0" lang="en-US"/>
          </a:p>
        </p:txBody>
      </p:sp>
      <p:sp>
        <p:nvSpPr>
          <p:cNvPr id="8" name="Gerade Verbindung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rade Verbindung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leichschenkliges Dreiec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Inhaltsplatzhalter 11"/>
          <p:cNvSpPr>
            <a:spLocks noGrp="1"/>
          </p:cNvSpPr>
          <p:nvPr>
            <p:ph sz="quarter" idx="1"/>
          </p:nvPr>
        </p:nvSpPr>
        <p:spPr>
          <a:xfrm>
            <a:off x="304800" y="304800"/>
            <a:ext cx="5715000" cy="57150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de-DE" smtClean="0"/>
              <a:t>Titelmasterformat durch Klicken bearbeiten</a:t>
            </a:r>
            <a:endParaRPr kumimoji="0" lang="en-US"/>
          </a:p>
        </p:txBody>
      </p:sp>
      <p:sp>
        <p:nvSpPr>
          <p:cNvPr id="3" name="Bildplatzhalt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de-DE" smtClean="0"/>
              <a:t>Bild durch Klicken auf Symbol hinzufügen</a:t>
            </a:r>
            <a:endParaRPr kumimoji="0" lang="en-US" dirty="0"/>
          </a:p>
        </p:txBody>
      </p:sp>
      <p:sp>
        <p:nvSpPr>
          <p:cNvPr id="4" name="Textplatzhalt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ACDF6120-F1F0-4C60-9FE9-39AC71A9C79D}" type="datetimeFigureOut">
              <a:rPr lang="en-US" smtClean="0"/>
              <a:pPr/>
              <a:t>12/10/2007</a:t>
            </a:fld>
            <a:endParaRPr lang="en-US"/>
          </a:p>
        </p:txBody>
      </p:sp>
      <p:sp>
        <p:nvSpPr>
          <p:cNvPr id="6" name="Fußzeilenplatzhalter 5"/>
          <p:cNvSpPr>
            <a:spLocks noGrp="1"/>
          </p:cNvSpPr>
          <p:nvPr>
            <p:ph type="ftr" sz="quarter" idx="11"/>
          </p:nvPr>
        </p:nvSpPr>
        <p:spPr/>
        <p:txBody>
          <a:bodyPr/>
          <a:lstStyle/>
          <a:p>
            <a:endParaRPr kumimoji="0" lang="en-US"/>
          </a:p>
        </p:txBody>
      </p:sp>
      <p:sp>
        <p:nvSpPr>
          <p:cNvPr id="7" name="Foliennummernplatzhalter 6"/>
          <p:cNvSpPr>
            <a:spLocks noGrp="1"/>
          </p:cNvSpPr>
          <p:nvPr>
            <p:ph type="sldNum" sz="quarter" idx="12"/>
          </p:nvPr>
        </p:nvSpPr>
        <p:spPr/>
        <p:txBody>
          <a:bodyPr/>
          <a:lstStyle/>
          <a:p>
            <a:fld id="{EA7C8D44-3667-46F6-9772-CC52308E2A7F}" type="slidenum">
              <a:rPr kumimoji="0" lang="en-US" smtClean="0"/>
              <a:pPr/>
              <a:t>‹Nr.›</a:t>
            </a:fld>
            <a:endParaRPr kumimoji="0" lang="en-US"/>
          </a:p>
        </p:txBody>
      </p:sp>
      <p:sp>
        <p:nvSpPr>
          <p:cNvPr id="8" name="Gerade Verbindung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leichschenkliges Dreiec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elplatzhalter 21"/>
          <p:cNvSpPr>
            <a:spLocks noGrp="1"/>
          </p:cNvSpPr>
          <p:nvPr>
            <p:ph type="title"/>
          </p:nvPr>
        </p:nvSpPr>
        <p:spPr>
          <a:xfrm>
            <a:off x="457200" y="152400"/>
            <a:ext cx="8229600" cy="990600"/>
          </a:xfrm>
          <a:prstGeom prst="rect">
            <a:avLst/>
          </a:prstGeom>
        </p:spPr>
        <p:txBody>
          <a:bodyPr vert="horz" anchor="b" anchorCtr="0">
            <a:normAutofit/>
          </a:bodyPr>
          <a:lstStyle/>
          <a:p>
            <a:r>
              <a:rPr kumimoji="0" lang="de-DE" smtClean="0"/>
              <a:t>Titelmasterformat durch Klicken bearbeiten</a:t>
            </a:r>
            <a:endParaRPr kumimoji="0" lang="en-US"/>
          </a:p>
        </p:txBody>
      </p:sp>
      <p:sp>
        <p:nvSpPr>
          <p:cNvPr id="13" name="Textplatzhalt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14" name="Datumsplatzhalt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ACDF6120-F1F0-4C60-9FE9-39AC71A9C79D}" type="datetimeFigureOut">
              <a:rPr lang="en-US" smtClean="0"/>
              <a:pPr/>
              <a:t>12/10/2007</a:t>
            </a:fld>
            <a:endParaRPr lang="en-US" sz="1400" dirty="0">
              <a:solidFill>
                <a:schemeClr val="tx2"/>
              </a:solidFill>
            </a:endParaRPr>
          </a:p>
        </p:txBody>
      </p:sp>
      <p:sp>
        <p:nvSpPr>
          <p:cNvPr id="3" name="Fußzeilenplatzhalt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23" name="Foliennummernplatzhalt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pPr algn="l" eaLnBrk="1" latinLnBrk="0" hangingPunct="1"/>
            <a:fld id="{EA7C8D44-3667-46F6-9772-CC52308E2A7F}" type="slidenum">
              <a:rPr kumimoji="0" lang="en-US" smtClean="0"/>
              <a:pPr algn="l" eaLnBrk="1" latinLnBrk="0" hangingPunct="1"/>
              <a:t>‹Nr.›</a:t>
            </a:fld>
            <a:endParaRPr kumimoji="0" lang="en-US" sz="1600" dirty="0">
              <a:solidFill>
                <a:schemeClr val="tx2"/>
              </a:solidFill>
            </a:endParaRPr>
          </a:p>
        </p:txBody>
      </p:sp>
      <p:sp>
        <p:nvSpPr>
          <p:cNvPr id="28" name="Gerade Verbindung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Gerade Verbindung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leichschenkliges Dreiec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6.xml"/><Relationship Id="rId1" Type="http://schemas.openxmlformats.org/officeDocument/2006/relationships/slideLayout" Target="../slideLayouts/slideLayout15.xml"/><Relationship Id="rId5" Type="http://schemas.openxmlformats.org/officeDocument/2006/relationships/image" Target="../media/image36.png"/><Relationship Id="rId4" Type="http://schemas.openxmlformats.org/officeDocument/2006/relationships/image" Target="../media/image35.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9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dirty="0" smtClean="0"/>
              <a:t>Strategische Unternehmensführung</a:t>
            </a:r>
            <a:endParaRPr lang="de-DE" dirty="0"/>
          </a:p>
        </p:txBody>
      </p:sp>
      <p:sp>
        <p:nvSpPr>
          <p:cNvPr id="3" name="Untertitel 2"/>
          <p:cNvSpPr>
            <a:spLocks noGrp="1"/>
          </p:cNvSpPr>
          <p:nvPr>
            <p:ph type="subTitle" idx="1"/>
          </p:nvPr>
        </p:nvSpPr>
        <p:spPr/>
        <p:txBody>
          <a:bodyPr>
            <a:normAutofit/>
          </a:bodyPr>
          <a:lstStyle/>
          <a:p>
            <a:r>
              <a:rPr lang="de-DE" sz="1400" dirty="0" smtClean="0"/>
              <a:t>Akram :: Armbruster :: Bleier :: Klasvogt :: Schulmeister</a:t>
            </a:r>
            <a:endParaRPr lang="de-DE"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Das laterale Ökosystem</a:t>
            </a:r>
          </a:p>
        </p:txBody>
      </p:sp>
      <p:pic>
        <p:nvPicPr>
          <p:cNvPr id="20482" name="Picture 2"/>
          <p:cNvPicPr>
            <a:picLocks noChangeAspect="1" noChangeArrowheads="1"/>
          </p:cNvPicPr>
          <p:nvPr/>
        </p:nvPicPr>
        <p:blipFill>
          <a:blip r:embed="rId3"/>
          <a:srcRect/>
          <a:stretch>
            <a:fillRect/>
          </a:stretch>
        </p:blipFill>
        <p:spPr bwMode="auto">
          <a:xfrm>
            <a:off x="2574925" y="1978025"/>
            <a:ext cx="4016375" cy="3425825"/>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1"/>
          <p:cNvSpPr>
            <a:spLocks noChangeArrowheads="1"/>
          </p:cNvSpPr>
          <p:nvPr/>
        </p:nvSpPr>
        <p:spPr bwMode="auto">
          <a:xfrm>
            <a:off x="908050" y="1554163"/>
            <a:ext cx="7010400" cy="3378200"/>
          </a:xfrm>
          <a:prstGeom prst="cloudCallout">
            <a:avLst>
              <a:gd name="adj1" fmla="val -49366"/>
              <a:gd name="adj2" fmla="val 80639"/>
            </a:avLst>
          </a:prstGeom>
          <a:blipFill dpi="0" rotWithShape="0">
            <a:blip r:embed="rId3"/>
            <a:srcRect/>
            <a:tile tx="0" ty="0" sx="100000" sy="100000" flip="none" algn="tl"/>
          </a:blipFill>
          <a:ln w="9360">
            <a:solidFill>
              <a:srgbClr val="000000"/>
            </a:solidFill>
            <a:round/>
            <a:headEnd/>
            <a:tailEnd/>
          </a:ln>
          <a:effectLst/>
        </p:spPr>
        <p:txBody>
          <a:bodyPr lIns="90000" tIns="45000" rIns="90000" bIns="45000" anchor="ctr"/>
          <a:lstStyle/>
          <a:p>
            <a:pPr algn="ct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a:solidFill>
                  <a:srgbClr val="000000"/>
                </a:solidFill>
                <a:ea typeface="AR PL ShanHeiSun Uni" charset="0"/>
                <a:cs typeface="AR PL ShanHeiSun Uni" charset="0"/>
              </a:rPr>
              <a:t>In der Schifferstr. 1 in 76189 Karlsruhe, Deutschland steht ein Dreifamilienhaus.</a:t>
            </a:r>
          </a:p>
        </p:txBody>
      </p:sp>
      <p:sp>
        <p:nvSpPr>
          <p:cNvPr id="28674" name="Rectangle 2"/>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Geokodierung</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Geokodierung</a:t>
            </a:r>
          </a:p>
        </p:txBody>
      </p:sp>
      <p:sp>
        <p:nvSpPr>
          <p:cNvPr id="14338" name="Text Box 2"/>
          <p:cNvSpPr txBox="1">
            <a:spLocks noChangeArrowheads="1"/>
          </p:cNvSpPr>
          <p:nvPr/>
        </p:nvSpPr>
        <p:spPr bwMode="auto">
          <a:xfrm>
            <a:off x="1006475" y="1295400"/>
            <a:ext cx="2633663" cy="1100138"/>
          </a:xfrm>
          <a:prstGeom prst="rect">
            <a:avLst/>
          </a:prstGeom>
          <a:gradFill rotWithShape="0">
            <a:gsLst>
              <a:gs pos="0">
                <a:srgbClr val="FFFF66"/>
              </a:gs>
              <a:gs pos="100000">
                <a:srgbClr val="996633"/>
              </a:gs>
            </a:gsLst>
            <a:lin ang="2700000" scaled="1"/>
          </a:gradFill>
          <a:ln w="36000">
            <a:solidFill>
              <a:srgbClr val="000000"/>
            </a:solidFill>
            <a:round/>
            <a:headEnd/>
            <a:tailEnd/>
          </a:ln>
          <a:effectLst/>
        </p:spPr>
        <p:txBody>
          <a:bodyPr lIns="108000" tIns="63000" rIns="108000" bIns="630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a:solidFill>
                  <a:srgbClr val="000000"/>
                </a:solidFill>
                <a:ea typeface="AR PL ShanHeiSun Uni" charset="0"/>
                <a:cs typeface="AR PL ShanHeiSun Uni" charset="0"/>
              </a:rPr>
              <a:t>Schifferstr. 1,</a:t>
            </a:r>
          </a:p>
          <a:p>
            <a:pPr>
              <a:lnSpc>
                <a:spcPct val="97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a:solidFill>
                  <a:srgbClr val="000000"/>
                </a:solidFill>
                <a:ea typeface="AR PL ShanHeiSun Uni" charset="0"/>
                <a:cs typeface="AR PL ShanHeiSun Uni" charset="0"/>
              </a:rPr>
              <a:t>76189 Karlsruhe</a:t>
            </a:r>
          </a:p>
          <a:p>
            <a:pPr>
              <a:lnSpc>
                <a:spcPct val="97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a:solidFill>
                  <a:srgbClr val="000000"/>
                </a:solidFill>
                <a:ea typeface="AR PL ShanHeiSun Uni" charset="0"/>
                <a:cs typeface="AR PL ShanHeiSun Uni" charset="0"/>
              </a:rPr>
              <a:t>Deutschland</a:t>
            </a:r>
          </a:p>
        </p:txBody>
      </p:sp>
      <p:sp>
        <p:nvSpPr>
          <p:cNvPr id="14339" name="Text Box 3"/>
          <p:cNvSpPr txBox="1">
            <a:spLocks noChangeArrowheads="1"/>
          </p:cNvSpPr>
          <p:nvPr/>
        </p:nvSpPr>
        <p:spPr bwMode="auto">
          <a:xfrm>
            <a:off x="5407025" y="1295400"/>
            <a:ext cx="2678113" cy="703263"/>
          </a:xfrm>
          <a:prstGeom prst="rect">
            <a:avLst/>
          </a:prstGeom>
          <a:gradFill rotWithShape="0">
            <a:gsLst>
              <a:gs pos="0">
                <a:srgbClr val="FFFF66"/>
              </a:gs>
              <a:gs pos="100000">
                <a:srgbClr val="996633"/>
              </a:gs>
            </a:gsLst>
            <a:lin ang="2700000" scaled="1"/>
          </a:gradFill>
          <a:ln w="36000">
            <a:solidFill>
              <a:srgbClr val="000000"/>
            </a:solidFill>
            <a:round/>
            <a:headEnd/>
            <a:tailEnd/>
          </a:ln>
          <a:effectLst/>
        </p:spPr>
        <p:txBody>
          <a:bodyPr wrap="none" lIns="72000" tIns="27000" rIns="72000" bIns="270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a:solidFill>
                  <a:srgbClr val="000000"/>
                </a:solidFill>
                <a:ea typeface="AR PL ShanHeiSun Uni" charset="0"/>
                <a:cs typeface="AR PL ShanHeiSun Uni" charset="0"/>
              </a:rPr>
              <a:t>Dort steht ein</a:t>
            </a:r>
          </a:p>
          <a:p>
            <a:pPr>
              <a:lnSpc>
                <a:spcPct val="97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a:solidFill>
                  <a:srgbClr val="000000"/>
                </a:solidFill>
                <a:ea typeface="AR PL ShanHeiSun Uni" charset="0"/>
                <a:cs typeface="AR PL ShanHeiSun Uni" charset="0"/>
              </a:rPr>
              <a:t>Drei-Familienhaus</a:t>
            </a:r>
          </a:p>
        </p:txBody>
      </p:sp>
      <p:grpSp>
        <p:nvGrpSpPr>
          <p:cNvPr id="2" name="Group 4"/>
          <p:cNvGrpSpPr>
            <a:grpSpLocks/>
          </p:cNvGrpSpPr>
          <p:nvPr/>
        </p:nvGrpSpPr>
        <p:grpSpPr bwMode="auto">
          <a:xfrm>
            <a:off x="509588" y="2514600"/>
            <a:ext cx="3756025" cy="3186113"/>
            <a:chOff x="321" y="1584"/>
            <a:chExt cx="2366" cy="2007"/>
          </a:xfrm>
        </p:grpSpPr>
        <p:pic>
          <p:nvPicPr>
            <p:cNvPr id="14341" name="Picture 5"/>
            <p:cNvPicPr>
              <a:picLocks noChangeAspect="1" noChangeArrowheads="1"/>
            </p:cNvPicPr>
            <p:nvPr/>
          </p:nvPicPr>
          <p:blipFill>
            <a:blip r:embed="rId3"/>
            <a:srcRect/>
            <a:stretch>
              <a:fillRect/>
            </a:stretch>
          </p:blipFill>
          <p:spPr bwMode="auto">
            <a:xfrm>
              <a:off x="321" y="2119"/>
              <a:ext cx="2367" cy="1473"/>
            </a:xfrm>
            <a:prstGeom prst="rect">
              <a:avLst/>
            </a:prstGeom>
            <a:noFill/>
            <a:ln w="9525">
              <a:noFill/>
              <a:round/>
              <a:headEnd/>
              <a:tailEnd/>
            </a:ln>
            <a:effectLst/>
          </p:spPr>
        </p:pic>
        <p:sp>
          <p:nvSpPr>
            <p:cNvPr id="14342" name="AutoShape 6"/>
            <p:cNvSpPr>
              <a:spLocks noChangeArrowheads="1"/>
            </p:cNvSpPr>
            <p:nvPr/>
          </p:nvSpPr>
          <p:spPr bwMode="auto">
            <a:xfrm>
              <a:off x="1237" y="1584"/>
              <a:ext cx="366" cy="431"/>
            </a:xfrm>
            <a:prstGeom prst="downArrow">
              <a:avLst>
                <a:gd name="adj1" fmla="val 50000"/>
                <a:gd name="adj2" fmla="val 29440"/>
              </a:avLst>
            </a:prstGeom>
            <a:solidFill>
              <a:srgbClr val="99CCFF"/>
            </a:solidFill>
            <a:ln w="9525">
              <a:solidFill>
                <a:srgbClr val="000000"/>
              </a:solidFill>
              <a:round/>
              <a:headEnd/>
              <a:tailEnd/>
            </a:ln>
            <a:effectLst/>
          </p:spPr>
          <p:txBody>
            <a:bodyPr wrap="none" anchor="ctr"/>
            <a:lstStyle/>
            <a:p>
              <a:endParaRPr lang="de-DE"/>
            </a:p>
          </p:txBody>
        </p:sp>
      </p:grpSp>
      <p:grpSp>
        <p:nvGrpSpPr>
          <p:cNvPr id="3" name="Group 7"/>
          <p:cNvGrpSpPr>
            <a:grpSpLocks/>
          </p:cNvGrpSpPr>
          <p:nvPr/>
        </p:nvGrpSpPr>
        <p:grpSpPr bwMode="auto">
          <a:xfrm>
            <a:off x="7113588" y="4706938"/>
            <a:ext cx="1576387" cy="1516062"/>
            <a:chOff x="4481" y="2965"/>
            <a:chExt cx="993" cy="955"/>
          </a:xfrm>
        </p:grpSpPr>
        <p:sp>
          <p:nvSpPr>
            <p:cNvPr id="14344" name="AutoShape 8"/>
            <p:cNvSpPr>
              <a:spLocks noChangeArrowheads="1"/>
            </p:cNvSpPr>
            <p:nvPr/>
          </p:nvSpPr>
          <p:spPr bwMode="auto">
            <a:xfrm>
              <a:off x="5025" y="3330"/>
              <a:ext cx="450" cy="478"/>
            </a:xfrm>
            <a:prstGeom prst="flowChartMagneticDisk">
              <a:avLst/>
            </a:prstGeom>
            <a:gradFill rotWithShape="0">
              <a:gsLst>
                <a:gs pos="0">
                  <a:srgbClr val="6B0094"/>
                </a:gs>
                <a:gs pos="100000">
                  <a:srgbClr val="00FF00"/>
                </a:gs>
              </a:gsLst>
              <a:lin ang="4500000" scaled="1"/>
            </a:gradFill>
            <a:ln w="9525">
              <a:solidFill>
                <a:srgbClr val="000000"/>
              </a:solidFill>
              <a:round/>
              <a:headEnd/>
              <a:tailEnd/>
            </a:ln>
            <a:effectLst/>
          </p:spPr>
          <p:txBody>
            <a:bodyPr wrap="none" anchor="ctr"/>
            <a:lstStyle/>
            <a:p>
              <a:endParaRPr lang="de-DE"/>
            </a:p>
          </p:txBody>
        </p:sp>
        <p:sp>
          <p:nvSpPr>
            <p:cNvPr id="14345" name="AutoShape 9"/>
            <p:cNvSpPr>
              <a:spLocks noChangeArrowheads="1"/>
            </p:cNvSpPr>
            <p:nvPr/>
          </p:nvSpPr>
          <p:spPr bwMode="auto">
            <a:xfrm>
              <a:off x="4481" y="2965"/>
              <a:ext cx="628" cy="956"/>
            </a:xfrm>
            <a:prstGeom prst="flowChartMagneticDisk">
              <a:avLst/>
            </a:prstGeom>
            <a:gradFill rotWithShape="0">
              <a:gsLst>
                <a:gs pos="0">
                  <a:srgbClr val="FFFFFF"/>
                </a:gs>
                <a:gs pos="100000">
                  <a:srgbClr val="FF0000"/>
                </a:gs>
              </a:gsLst>
              <a:path path="shape">
                <a:fillToRect l="50000" t="50000" r="50000" b="50000"/>
              </a:path>
            </a:gradFill>
            <a:ln w="9525">
              <a:solidFill>
                <a:srgbClr val="000000"/>
              </a:solidFill>
              <a:round/>
              <a:headEnd/>
              <a:tailEnd/>
            </a:ln>
            <a:effectLst/>
          </p:spPr>
          <p:txBody>
            <a:bodyPr wrap="none" lIns="90000" tIns="45000" rIns="90000" bIns="45000" anchor="ct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ea typeface="AR PL ShanHeiSun Uni" charset="0"/>
                  <a:cs typeface="AR PL ShanHeiSun Uni" charset="0"/>
                </a:rPr>
                <a:t>DB</a:t>
              </a:r>
            </a:p>
          </p:txBody>
        </p:sp>
      </p:grpSp>
      <p:sp>
        <p:nvSpPr>
          <p:cNvPr id="14346" name="AutoShape 10"/>
          <p:cNvSpPr>
            <a:spLocks noChangeArrowheads="1"/>
          </p:cNvSpPr>
          <p:nvPr/>
        </p:nvSpPr>
        <p:spPr bwMode="auto">
          <a:xfrm>
            <a:off x="6319838" y="2516188"/>
            <a:ext cx="581025" cy="684212"/>
          </a:xfrm>
          <a:prstGeom prst="downArrow">
            <a:avLst>
              <a:gd name="adj1" fmla="val 50000"/>
              <a:gd name="adj2" fmla="val 29440"/>
            </a:avLst>
          </a:prstGeom>
          <a:solidFill>
            <a:srgbClr val="99CCFF"/>
          </a:solidFill>
          <a:ln w="9525">
            <a:solidFill>
              <a:srgbClr val="000000"/>
            </a:solidFill>
            <a:round/>
            <a:headEnd/>
            <a:tailEnd/>
          </a:ln>
          <a:effectLst/>
        </p:spPr>
        <p:txBody>
          <a:bodyPr wrap="none" anchor="ctr"/>
          <a:lstStyle/>
          <a:p>
            <a:endParaRPr lang="de-DE"/>
          </a:p>
        </p:txBody>
      </p:sp>
      <p:grpSp>
        <p:nvGrpSpPr>
          <p:cNvPr id="4" name="Group 11"/>
          <p:cNvGrpSpPr>
            <a:grpSpLocks/>
          </p:cNvGrpSpPr>
          <p:nvPr/>
        </p:nvGrpSpPr>
        <p:grpSpPr bwMode="auto">
          <a:xfrm>
            <a:off x="4375150" y="3259138"/>
            <a:ext cx="4102100" cy="1754187"/>
            <a:chOff x="2756" y="2053"/>
            <a:chExt cx="2584" cy="1105"/>
          </a:xfrm>
        </p:grpSpPr>
        <p:sp>
          <p:nvSpPr>
            <p:cNvPr id="14348" name="Freeform 12"/>
            <p:cNvSpPr>
              <a:spLocks noChangeArrowheads="1"/>
            </p:cNvSpPr>
            <p:nvPr/>
          </p:nvSpPr>
          <p:spPr bwMode="auto">
            <a:xfrm>
              <a:off x="2756" y="2400"/>
              <a:ext cx="478" cy="759"/>
            </a:xfrm>
            <a:custGeom>
              <a:avLst/>
              <a:gdLst/>
              <a:ahLst/>
              <a:cxnLst>
                <a:cxn ang="0">
                  <a:pos x="98" y="21"/>
                </a:cxn>
                <a:cxn ang="0">
                  <a:pos x="36" y="84"/>
                </a:cxn>
                <a:cxn ang="0">
                  <a:pos x="4" y="116"/>
                </a:cxn>
                <a:cxn ang="0">
                  <a:pos x="0" y="116"/>
                </a:cxn>
                <a:cxn ang="0">
                  <a:pos x="0" y="147"/>
                </a:cxn>
                <a:cxn ang="0">
                  <a:pos x="4" y="147"/>
                </a:cxn>
                <a:cxn ang="0">
                  <a:pos x="67" y="84"/>
                </a:cxn>
                <a:cxn ang="0">
                  <a:pos x="98" y="53"/>
                </a:cxn>
                <a:cxn ang="0">
                  <a:pos x="103" y="53"/>
                </a:cxn>
                <a:cxn ang="0">
                  <a:pos x="103" y="73"/>
                </a:cxn>
                <a:cxn ang="0">
                  <a:pos x="142" y="37"/>
                </a:cxn>
                <a:cxn ang="0">
                  <a:pos x="103" y="0"/>
                </a:cxn>
                <a:cxn ang="0">
                  <a:pos x="103" y="21"/>
                </a:cxn>
                <a:cxn ang="0">
                  <a:pos x="98" y="21"/>
                </a:cxn>
              </a:cxnLst>
              <a:rect l="0" t="0" r="r" b="b"/>
              <a:pathLst>
                <a:path w="142" h="147">
                  <a:moveTo>
                    <a:pt x="98" y="21"/>
                  </a:moveTo>
                  <a:cubicBezTo>
                    <a:pt x="64" y="21"/>
                    <a:pt x="36" y="50"/>
                    <a:pt x="36" y="84"/>
                  </a:cubicBezTo>
                  <a:cubicBezTo>
                    <a:pt x="36" y="102"/>
                    <a:pt x="22" y="116"/>
                    <a:pt x="4" y="116"/>
                  </a:cubicBezTo>
                  <a:cubicBezTo>
                    <a:pt x="0" y="116"/>
                    <a:pt x="0" y="116"/>
                    <a:pt x="0" y="116"/>
                  </a:cubicBezTo>
                  <a:cubicBezTo>
                    <a:pt x="0" y="147"/>
                    <a:pt x="0" y="147"/>
                    <a:pt x="0" y="147"/>
                  </a:cubicBezTo>
                  <a:cubicBezTo>
                    <a:pt x="4" y="147"/>
                    <a:pt x="4" y="147"/>
                    <a:pt x="4" y="147"/>
                  </a:cubicBezTo>
                  <a:cubicBezTo>
                    <a:pt x="39" y="147"/>
                    <a:pt x="67" y="119"/>
                    <a:pt x="67" y="84"/>
                  </a:cubicBezTo>
                  <a:cubicBezTo>
                    <a:pt x="67" y="67"/>
                    <a:pt x="81" y="53"/>
                    <a:pt x="98" y="53"/>
                  </a:cubicBezTo>
                  <a:cubicBezTo>
                    <a:pt x="103" y="53"/>
                    <a:pt x="103" y="53"/>
                    <a:pt x="103" y="53"/>
                  </a:cubicBezTo>
                  <a:cubicBezTo>
                    <a:pt x="103" y="73"/>
                    <a:pt x="103" y="73"/>
                    <a:pt x="103" y="73"/>
                  </a:cubicBezTo>
                  <a:cubicBezTo>
                    <a:pt x="142" y="37"/>
                    <a:pt x="142" y="37"/>
                    <a:pt x="142" y="37"/>
                  </a:cubicBezTo>
                  <a:cubicBezTo>
                    <a:pt x="103" y="0"/>
                    <a:pt x="103" y="0"/>
                    <a:pt x="103" y="0"/>
                  </a:cubicBezTo>
                  <a:cubicBezTo>
                    <a:pt x="103" y="21"/>
                    <a:pt x="103" y="21"/>
                    <a:pt x="103" y="21"/>
                  </a:cubicBezTo>
                  <a:lnTo>
                    <a:pt x="98" y="21"/>
                  </a:lnTo>
                  <a:close/>
                </a:path>
              </a:pathLst>
            </a:custGeom>
            <a:solidFill>
              <a:srgbClr val="99CCFF"/>
            </a:solidFill>
            <a:ln w="9525">
              <a:solidFill>
                <a:srgbClr val="000000"/>
              </a:solidFill>
              <a:round/>
              <a:headEnd/>
              <a:tailEnd/>
            </a:ln>
            <a:effectLst/>
          </p:spPr>
          <p:txBody>
            <a:bodyPr wrap="none" anchor="ctr"/>
            <a:lstStyle/>
            <a:p>
              <a:endParaRPr lang="de-DE"/>
            </a:p>
          </p:txBody>
        </p:sp>
        <p:grpSp>
          <p:nvGrpSpPr>
            <p:cNvPr id="5" name="Group 13"/>
            <p:cNvGrpSpPr>
              <a:grpSpLocks/>
            </p:cNvGrpSpPr>
            <p:nvPr/>
          </p:nvGrpSpPr>
          <p:grpSpPr bwMode="auto">
            <a:xfrm>
              <a:off x="3468" y="2053"/>
              <a:ext cx="1871" cy="934"/>
              <a:chOff x="3468" y="2053"/>
              <a:chExt cx="1871" cy="934"/>
            </a:xfrm>
          </p:grpSpPr>
          <p:sp>
            <p:nvSpPr>
              <p:cNvPr id="14350" name="AutoShape 14"/>
              <p:cNvSpPr>
                <a:spLocks noChangeArrowheads="1"/>
              </p:cNvSpPr>
              <p:nvPr/>
            </p:nvSpPr>
            <p:spPr bwMode="auto">
              <a:xfrm>
                <a:off x="3468" y="2053"/>
                <a:ext cx="1781" cy="844"/>
              </a:xfrm>
              <a:prstGeom prst="horizontalScroll">
                <a:avLst>
                  <a:gd name="adj" fmla="val 12500"/>
                </a:avLst>
              </a:prstGeom>
              <a:gradFill rotWithShape="0">
                <a:gsLst>
                  <a:gs pos="0">
                    <a:srgbClr val="FFFFFF"/>
                  </a:gs>
                  <a:gs pos="100000">
                    <a:srgbClr val="E6FF00"/>
                  </a:gs>
                </a:gsLst>
                <a:path path="rect">
                  <a:fillToRect l="50000" t="50000" r="50000" b="50000"/>
                </a:path>
              </a:gradFill>
              <a:ln w="9525">
                <a:solidFill>
                  <a:srgbClr val="000000"/>
                </a:solidFill>
                <a:round/>
                <a:headEnd/>
                <a:tailEnd/>
              </a:ln>
              <a:effectLst/>
            </p:spPr>
            <p:txBody>
              <a:bodyPr wrap="none" lIns="90000" tIns="45000" rIns="90000" bIns="45000" anchor="ct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ea typeface="AR PL ShanHeiSun Uni" charset="0"/>
                    <a:cs typeface="AR PL ShanHeiSun Uni" charset="0"/>
                  </a:rPr>
                  <a:t>I'm a map ...</a:t>
                </a:r>
              </a:p>
            </p:txBody>
          </p:sp>
          <p:sp>
            <p:nvSpPr>
              <p:cNvPr id="14351" name="AutoShape 15"/>
              <p:cNvSpPr>
                <a:spLocks noChangeArrowheads="1"/>
              </p:cNvSpPr>
              <p:nvPr/>
            </p:nvSpPr>
            <p:spPr bwMode="auto">
              <a:xfrm>
                <a:off x="3514" y="2099"/>
                <a:ext cx="1781" cy="844"/>
              </a:xfrm>
              <a:prstGeom prst="horizontalScroll">
                <a:avLst>
                  <a:gd name="adj" fmla="val 12500"/>
                </a:avLst>
              </a:prstGeom>
              <a:gradFill rotWithShape="0">
                <a:gsLst>
                  <a:gs pos="0">
                    <a:srgbClr val="FFFFFF"/>
                  </a:gs>
                  <a:gs pos="100000">
                    <a:srgbClr val="E6FF00"/>
                  </a:gs>
                </a:gsLst>
                <a:path path="rect">
                  <a:fillToRect l="50000" t="50000" r="50000" b="50000"/>
                </a:path>
              </a:gradFill>
              <a:ln w="9525">
                <a:solidFill>
                  <a:srgbClr val="000000"/>
                </a:solidFill>
                <a:round/>
                <a:headEnd/>
                <a:tailEnd/>
              </a:ln>
              <a:effectLst/>
            </p:spPr>
            <p:txBody>
              <a:bodyPr wrap="none" lIns="90000" tIns="45000" rIns="90000" bIns="45000" anchor="ct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ea typeface="AR PL ShanHeiSun Uni" charset="0"/>
                    <a:cs typeface="AR PL ShanHeiSun Uni" charset="0"/>
                  </a:rPr>
                  <a:t>I'm a map ...</a:t>
                </a:r>
              </a:p>
            </p:txBody>
          </p:sp>
          <p:sp>
            <p:nvSpPr>
              <p:cNvPr id="14352" name="AutoShape 16"/>
              <p:cNvSpPr>
                <a:spLocks noChangeArrowheads="1"/>
              </p:cNvSpPr>
              <p:nvPr/>
            </p:nvSpPr>
            <p:spPr bwMode="auto">
              <a:xfrm>
                <a:off x="3560" y="2144"/>
                <a:ext cx="1781" cy="844"/>
              </a:xfrm>
              <a:prstGeom prst="horizontalScroll">
                <a:avLst>
                  <a:gd name="adj" fmla="val 12500"/>
                </a:avLst>
              </a:prstGeom>
              <a:gradFill rotWithShape="0">
                <a:gsLst>
                  <a:gs pos="0">
                    <a:srgbClr val="FFFFFF"/>
                  </a:gs>
                  <a:gs pos="100000">
                    <a:srgbClr val="E6FF00"/>
                  </a:gs>
                </a:gsLst>
                <a:path path="rect">
                  <a:fillToRect l="50000" t="50000" r="50000" b="50000"/>
                </a:path>
              </a:gradFill>
              <a:ln w="9525">
                <a:solidFill>
                  <a:srgbClr val="000000"/>
                </a:solidFill>
                <a:round/>
                <a:headEnd/>
                <a:tailEnd/>
              </a:ln>
              <a:effectLst/>
            </p:spPr>
            <p:txBody>
              <a:bodyPr wrap="none" lIns="90000" tIns="45000" rIns="90000" bIns="45000" anchor="ctr"/>
              <a:lstStyle/>
              <a:p>
                <a:pPr algn="ct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ea typeface="AR PL ShanHeiSun Uni" charset="0"/>
                    <a:cs typeface="AR PL ShanHeiSun Uni" charset="0"/>
                  </a:rPr>
                  <a:t>I'm a map ...</a:t>
                </a:r>
              </a:p>
            </p:txBody>
          </p:sp>
        </p:grpSp>
      </p:grpSp>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0" presetClass="entr" presetSubtype="0" decel="100000" fill="hold" grpId="0" nodeType="clickEffect">
                                  <p:stCondLst>
                                    <p:cond delay="0"/>
                                  </p:stCondLst>
                                  <p:childTnLst>
                                    <p:set>
                                      <p:cBhvr>
                                        <p:cTn id="16" dur="1" fill="hold">
                                          <p:stCondLst>
                                            <p:cond delay="0"/>
                                          </p:stCondLst>
                                        </p:cTn>
                                        <p:tgtEl>
                                          <p:spTgt spid="14346"/>
                                        </p:tgtEl>
                                        <p:attrNameLst>
                                          <p:attrName>style.visibility</p:attrName>
                                        </p:attrNameLst>
                                      </p:cBhvr>
                                      <p:to>
                                        <p:strVal val="visible"/>
                                      </p:to>
                                    </p:set>
                                    <p:anim calcmode="lin" valueType="num">
                                      <p:cBhvr>
                                        <p:cTn id="17" dur="1000" fill="hold"/>
                                        <p:tgtEl>
                                          <p:spTgt spid="14346"/>
                                        </p:tgtEl>
                                        <p:attrNameLst>
                                          <p:attrName>ppt_w</p:attrName>
                                        </p:attrNameLst>
                                      </p:cBhvr>
                                      <p:tavLst>
                                        <p:tav tm="0">
                                          <p:val>
                                            <p:strVal val="#ppt_w+.3"/>
                                          </p:val>
                                        </p:tav>
                                        <p:tav tm="100000">
                                          <p:val>
                                            <p:strVal val="#ppt_w"/>
                                          </p:val>
                                        </p:tav>
                                      </p:tavLst>
                                    </p:anim>
                                    <p:anim calcmode="lin" valueType="num">
                                      <p:cBhvr>
                                        <p:cTn id="18" dur="1000" fill="hold"/>
                                        <p:tgtEl>
                                          <p:spTgt spid="14346"/>
                                        </p:tgtEl>
                                        <p:attrNameLst>
                                          <p:attrName>ppt_h</p:attrName>
                                        </p:attrNameLst>
                                      </p:cBhvr>
                                      <p:tavLst>
                                        <p:tav tm="0">
                                          <p:val>
                                            <p:strVal val="#ppt_h"/>
                                          </p:val>
                                        </p:tav>
                                        <p:tav tm="100000">
                                          <p:val>
                                            <p:strVal val="#ppt_h"/>
                                          </p:val>
                                        </p:tav>
                                      </p:tavLst>
                                    </p:anim>
                                    <p:animEffect transition="in" filter="fade">
                                      <p:cBhvr>
                                        <p:cTn id="19" dur="1000"/>
                                        <p:tgtEl>
                                          <p:spTgt spid="1434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6"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457200" y="196850"/>
            <a:ext cx="8229600" cy="901700"/>
          </a:xfrm>
          <a:ln/>
        </p:spPr>
        <p:txBody>
          <a:bodyPr>
            <a:normAutofit fontScale="90000"/>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Nutzen von geografischen Informationssystemen</a:t>
            </a:r>
          </a:p>
        </p:txBody>
      </p:sp>
      <p:sp>
        <p:nvSpPr>
          <p:cNvPr id="30722" name="Rectangle 2"/>
          <p:cNvSpPr>
            <a:spLocks noGrp="1" noChangeArrowheads="1"/>
          </p:cNvSpPr>
          <p:nvPr>
            <p:ph type="body" idx="4294967295"/>
          </p:nvPr>
        </p:nvSpPr>
        <p:spPr>
          <a:xfrm>
            <a:off x="457200" y="1219200"/>
            <a:ext cx="8229600" cy="2857500"/>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Jede Information mit Raumbezug lässt sich in ein geografisches Informationssystem eintragen.</a:t>
            </a:r>
            <a:br>
              <a:rPr lang="en-GB"/>
            </a:br>
            <a:endParaRPr lang="en-GB"/>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Hilfe bei Vorauswahl, Versorgung mit Daten</a:t>
            </a:r>
            <a:br>
              <a:rPr lang="en-GB"/>
            </a:br>
            <a:endParaRPr lang="en-GB"/>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Keine Bewertung!</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Beispielabbildungen GIS</a:t>
            </a:r>
          </a:p>
        </p:txBody>
      </p:sp>
      <p:pic>
        <p:nvPicPr>
          <p:cNvPr id="31746" name="Picture 2"/>
          <p:cNvPicPr>
            <a:picLocks noChangeAspect="1" noChangeArrowheads="1"/>
          </p:cNvPicPr>
          <p:nvPr/>
        </p:nvPicPr>
        <p:blipFill>
          <a:blip r:embed="rId3"/>
          <a:srcRect/>
          <a:stretch>
            <a:fillRect/>
          </a:stretch>
        </p:blipFill>
        <p:spPr bwMode="auto">
          <a:xfrm>
            <a:off x="979488" y="1390650"/>
            <a:ext cx="7239000" cy="46291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Beispielabbildungen GIS</a:t>
            </a:r>
          </a:p>
        </p:txBody>
      </p:sp>
      <p:pic>
        <p:nvPicPr>
          <p:cNvPr id="32770" name="Picture 2"/>
          <p:cNvPicPr>
            <a:picLocks noChangeAspect="1" noChangeArrowheads="1"/>
          </p:cNvPicPr>
          <p:nvPr/>
        </p:nvPicPr>
        <p:blipFill>
          <a:blip r:embed="rId3"/>
          <a:srcRect/>
          <a:stretch>
            <a:fillRect/>
          </a:stretch>
        </p:blipFill>
        <p:spPr bwMode="auto">
          <a:xfrm>
            <a:off x="671513" y="1266825"/>
            <a:ext cx="7800975" cy="49784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Beispielabbildungen GIS, Aggregation</a:t>
            </a:r>
          </a:p>
        </p:txBody>
      </p:sp>
      <p:pic>
        <p:nvPicPr>
          <p:cNvPr id="33794" name="Picture 2"/>
          <p:cNvPicPr>
            <a:picLocks noChangeAspect="1" noChangeArrowheads="1"/>
          </p:cNvPicPr>
          <p:nvPr/>
        </p:nvPicPr>
        <p:blipFill>
          <a:blip r:embed="rId3"/>
          <a:srcRect/>
          <a:stretch>
            <a:fillRect/>
          </a:stretch>
        </p:blipFill>
        <p:spPr bwMode="auto">
          <a:xfrm>
            <a:off x="1193800" y="1249363"/>
            <a:ext cx="6756400" cy="49339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Beispielabbildungen GIS, Aggregation</a:t>
            </a:r>
          </a:p>
        </p:txBody>
      </p:sp>
      <p:pic>
        <p:nvPicPr>
          <p:cNvPr id="34818" name="Picture 2"/>
          <p:cNvPicPr>
            <a:picLocks noChangeAspect="1" noChangeArrowheads="1"/>
          </p:cNvPicPr>
          <p:nvPr/>
        </p:nvPicPr>
        <p:blipFill>
          <a:blip r:embed="rId3"/>
          <a:srcRect/>
          <a:stretch>
            <a:fillRect/>
          </a:stretch>
        </p:blipFill>
        <p:spPr bwMode="auto">
          <a:xfrm>
            <a:off x="1057275" y="1298575"/>
            <a:ext cx="7029450" cy="4967288"/>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Grp="1" noChangeArrowheads="1"/>
          </p:cNvSpPr>
          <p:nvPr>
            <p:ph type="title" idx="4294967295"/>
          </p:nvPr>
        </p:nvSpPr>
        <p:spPr>
          <a:xfrm>
            <a:off x="457200" y="196850"/>
            <a:ext cx="8229600" cy="992188"/>
          </a:xfrm>
          <a:ln/>
        </p:spPr>
        <p:txBody>
          <a:bodyPr/>
          <a:lstStyle/>
          <a:p>
            <a:endParaRPr lang="de-DE"/>
          </a:p>
        </p:txBody>
      </p:sp>
      <p:sp>
        <p:nvSpPr>
          <p:cNvPr id="36866" name="Rectangle 2"/>
          <p:cNvSpPr>
            <a:spLocks noGrp="1" noChangeArrowheads="1"/>
          </p:cNvSpPr>
          <p:nvPr>
            <p:ph type="subTitle" idx="4294967295"/>
          </p:nvPr>
        </p:nvSpPr>
        <p:spPr>
          <a:xfrm>
            <a:off x="457200" y="1263650"/>
            <a:ext cx="8229600" cy="4819650"/>
          </a:xfrm>
          <a:ln/>
        </p:spPr>
        <p:txBody>
          <a:bodyPr anchor="ctr"/>
          <a:lstStyle/>
          <a:p>
            <a:pPr marL="0" indent="0" algn="ctr">
              <a:lnSpc>
                <a:spcPct val="98000"/>
              </a:lnSpc>
              <a:buFont typeface="Wingdings 3" pitchFamily="16" charset="2"/>
              <a:buNone/>
            </a:pPr>
            <a:r>
              <a:rPr lang="en-GB"/>
              <a:t>Marketing und Preispolitik als</a:t>
            </a:r>
          </a:p>
          <a:p>
            <a:pPr marL="0" indent="0" algn="ctr">
              <a:lnSpc>
                <a:spcPct val="97000"/>
              </a:lnSpc>
              <a:buFont typeface="Wingdings 3" pitchFamily="16" charset="2"/>
              <a:buNone/>
            </a:pPr>
            <a:r>
              <a:rPr lang="en-GB"/>
              <a:t>strategische Instrumente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Was ist Marketing?</a:t>
            </a:r>
          </a:p>
        </p:txBody>
      </p:sp>
      <p:sp>
        <p:nvSpPr>
          <p:cNvPr id="37890" name="Rectangle 2"/>
          <p:cNvSpPr>
            <a:spLocks noGrp="1" noChangeArrowheads="1"/>
          </p:cNvSpPr>
          <p:nvPr>
            <p:ph type="body" idx="4294967295"/>
          </p:nvPr>
        </p:nvSpPr>
        <p:spPr>
          <a:xfrm>
            <a:off x="457200" y="1219200"/>
            <a:ext cx="8229600" cy="4819650"/>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400" i="1"/>
              <a:t>"Marketing is the process of planning and executing the conception, pricing, promotion and distribution of ideas, goods and services to create exchanges that satisfy individual and organisational objectives."</a:t>
            </a:r>
            <a:r>
              <a:rPr lang="en-GB" sz="2400"/>
              <a:t> (s. Marketing News, March 1, 1985 d. American Marketing Association)</a:t>
            </a:r>
            <a:br>
              <a:rPr lang="en-GB" sz="2400"/>
            </a:br>
            <a:endParaRPr lang="en-GB" sz="2400"/>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400"/>
              <a:t>Neuerdings: </a:t>
            </a:r>
            <a:r>
              <a:rPr lang="en-GB" sz="2400" b="1"/>
              <a:t>Management komparativer Konkurrenzvorteile</a:t>
            </a:r>
            <a:br>
              <a:rPr lang="en-GB" sz="2400" b="1"/>
            </a:br>
            <a:endParaRPr lang="en-GB" sz="2400" b="1"/>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400"/>
              <a:t>→ Corporate Identity</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Corporate Identity</a:t>
            </a:r>
          </a:p>
        </p:txBody>
      </p:sp>
      <p:sp>
        <p:nvSpPr>
          <p:cNvPr id="38914" name="Rectangle 2"/>
          <p:cNvSpPr>
            <a:spLocks noGrp="1" noChangeArrowheads="1"/>
          </p:cNvSpPr>
          <p:nvPr>
            <p:ph type="body" idx="4294967295"/>
          </p:nvPr>
        </p:nvSpPr>
        <p:spPr>
          <a:xfrm>
            <a:off x="457200" y="1219200"/>
            <a:ext cx="4016375" cy="4910138"/>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i="1"/>
              <a:t>Wie präsentiert sich das Unternehmen nach außen?</a:t>
            </a:r>
            <a:br>
              <a:rPr lang="en-GB" sz="2000" i="1"/>
            </a:br>
            <a:endParaRPr lang="en-GB" sz="2000" i="1"/>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b="1"/>
              <a:t>Corporate Communication</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Einheitliche Kommunikation des Unternehmensbildes nach Innen und nach Außen</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b="1"/>
              <a:t>Corporate Design</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Visuelles Erscheinungsbild</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Produktdesign</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b="1"/>
              <a:t>Corporate Behaviour</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Unternehmenskultur</a:t>
            </a:r>
          </a:p>
        </p:txBody>
      </p:sp>
      <p:pic>
        <p:nvPicPr>
          <p:cNvPr id="38915" name="Picture 3"/>
          <p:cNvPicPr>
            <a:picLocks noChangeAspect="1" noChangeArrowheads="1"/>
          </p:cNvPicPr>
          <p:nvPr/>
        </p:nvPicPr>
        <p:blipFill>
          <a:blip r:embed="rId3"/>
          <a:srcRect/>
          <a:stretch>
            <a:fillRect/>
          </a:stretch>
        </p:blipFill>
        <p:spPr bwMode="auto">
          <a:xfrm>
            <a:off x="5060950" y="1219200"/>
            <a:ext cx="3232150" cy="4005263"/>
          </a:xfrm>
          <a:prstGeom prst="rect">
            <a:avLst/>
          </a:prstGeom>
          <a:noFill/>
          <a:ln w="9525">
            <a:noFill/>
            <a:round/>
            <a:headEnd/>
            <a:tailEnd/>
          </a:ln>
          <a:effectLst/>
        </p:spPr>
      </p:pic>
      <p:pic>
        <p:nvPicPr>
          <p:cNvPr id="38916" name="Picture 4"/>
          <p:cNvPicPr>
            <a:picLocks noChangeAspect="1" noChangeArrowheads="1"/>
          </p:cNvPicPr>
          <p:nvPr/>
        </p:nvPicPr>
        <p:blipFill>
          <a:blip r:embed="rId4"/>
          <a:srcRect/>
          <a:stretch>
            <a:fillRect/>
          </a:stretch>
        </p:blipFill>
        <p:spPr bwMode="auto">
          <a:xfrm>
            <a:off x="4914900" y="5337175"/>
            <a:ext cx="1430338" cy="722313"/>
          </a:xfrm>
          <a:prstGeom prst="rect">
            <a:avLst/>
          </a:prstGeom>
          <a:noFill/>
          <a:ln w="9525">
            <a:noFill/>
            <a:round/>
            <a:headEnd/>
            <a:tailEnd/>
          </a:ln>
          <a:effectLst/>
        </p:spPr>
      </p:pic>
      <p:pic>
        <p:nvPicPr>
          <p:cNvPr id="38917" name="Picture 5"/>
          <p:cNvPicPr>
            <a:picLocks noChangeAspect="1" noChangeArrowheads="1"/>
          </p:cNvPicPr>
          <p:nvPr/>
        </p:nvPicPr>
        <p:blipFill>
          <a:blip r:embed="rId5"/>
          <a:srcRect/>
          <a:stretch>
            <a:fillRect/>
          </a:stretch>
        </p:blipFill>
        <p:spPr bwMode="auto">
          <a:xfrm>
            <a:off x="6427788" y="5303838"/>
            <a:ext cx="1998662" cy="649287"/>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Das laterale Ökosystem</a:t>
            </a:r>
          </a:p>
        </p:txBody>
      </p:sp>
      <p:pic>
        <p:nvPicPr>
          <p:cNvPr id="21506" name="Picture 2"/>
          <p:cNvPicPr>
            <a:picLocks noChangeAspect="1" noChangeArrowheads="1"/>
          </p:cNvPicPr>
          <p:nvPr/>
        </p:nvPicPr>
        <p:blipFill>
          <a:blip r:embed="rId3"/>
          <a:srcRect/>
          <a:stretch>
            <a:fillRect/>
          </a:stretch>
        </p:blipFill>
        <p:spPr bwMode="auto">
          <a:xfrm>
            <a:off x="1860550" y="1200150"/>
            <a:ext cx="5422900" cy="51117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Marketingkonzeption und Ziele</a:t>
            </a:r>
          </a:p>
        </p:txBody>
      </p:sp>
      <p:sp>
        <p:nvSpPr>
          <p:cNvPr id="39938" name="Rectangle 2"/>
          <p:cNvSpPr>
            <a:spLocks noGrp="1" noChangeArrowheads="1"/>
          </p:cNvSpPr>
          <p:nvPr>
            <p:ph type="body" idx="4294967295"/>
          </p:nvPr>
        </p:nvSpPr>
        <p:spPr>
          <a:xfrm>
            <a:off x="457200" y="1219200"/>
            <a:ext cx="8229600" cy="4910138"/>
          </a:xfrm>
          <a:ln/>
        </p:spPr>
        <p:txBody>
          <a:bodyPr>
            <a:normAutofit lnSpcReduction="10000"/>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Marketingkonzeption = Gesamtplan der strategischen Marketingziele</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400"/>
              <a:t>→</a:t>
            </a:r>
            <a:r>
              <a:rPr lang="en-GB"/>
              <a:t> Operative Ziele</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400"/>
              <a:t>→</a:t>
            </a:r>
            <a:r>
              <a:rPr lang="en-GB"/>
              <a:t> Maßnahmen</a:t>
            </a:r>
            <a:br>
              <a:rPr lang="en-GB"/>
            </a:br>
            <a:endParaRPr lang="en-GB"/>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Strategiefelder:</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Product (Produktplanung)</a:t>
            </a:r>
            <a:r>
              <a:rPr lang="ar-SA">
                <a:cs typeface="Arial" charset="0"/>
              </a:rPr>
              <a:t>‏</a:t>
            </a:r>
            <a:endParaRPr lang="en-GB"/>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Price (Preispolitik)</a:t>
            </a:r>
            <a:r>
              <a:rPr lang="ar-SA">
                <a:cs typeface="Arial" charset="0"/>
              </a:rPr>
              <a:t>‏</a:t>
            </a:r>
            <a:endParaRPr lang="en-GB"/>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Promotion (Kommunikationspolitik)</a:t>
            </a:r>
            <a:r>
              <a:rPr lang="ar-SA">
                <a:cs typeface="Arial" charset="0"/>
              </a:rPr>
              <a:t>‏</a:t>
            </a:r>
            <a:endParaRPr lang="en-GB"/>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Place (Distributionsplanung)</a:t>
            </a:r>
            <a:br>
              <a:rPr lang="en-GB"/>
            </a:br>
            <a:endParaRPr lang="en-GB"/>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Erreichung der Ziele durch passende Unterziele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457200" y="196850"/>
            <a:ext cx="8229600" cy="901700"/>
          </a:xfrm>
          <a:ln/>
        </p:spPr>
        <p:txBody>
          <a:bodyPr>
            <a:normAutofit fontScale="90000"/>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Produktmanagement anhand des Lebenszyklus</a:t>
            </a:r>
          </a:p>
        </p:txBody>
      </p:sp>
      <p:sp>
        <p:nvSpPr>
          <p:cNvPr id="40962" name="Rectangle 2"/>
          <p:cNvSpPr>
            <a:spLocks noGrp="1" noChangeArrowheads="1"/>
          </p:cNvSpPr>
          <p:nvPr>
            <p:ph type="body" idx="4294967295"/>
          </p:nvPr>
        </p:nvSpPr>
        <p:spPr>
          <a:xfrm>
            <a:off x="457200" y="1219200"/>
            <a:ext cx="8229600" cy="4879975"/>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Verwenderorientierte Gestaltung / Veränderung von Produkten</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Planung neuer Produkte</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Management bestehender Produkte</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Markenpolitik</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Neue Produkt(variationen) sollten als neu und innovativ aufgenommen werden.</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Entscheidungen über bestehende Produkte:</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Eliminierung, Variation oder Innovation?</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Diversifikation oder Differenzierung?</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Markenpolitik: Etablierung und Erhaltung einer Marke</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Bietet einen Wiedererkennungswert</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Impliziert Qualitätsbewusstsein </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Hebt von der Konkurrenz ab</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Grundmodell des Produktlebenszyklus</a:t>
            </a:r>
          </a:p>
        </p:txBody>
      </p:sp>
      <p:pic>
        <p:nvPicPr>
          <p:cNvPr id="41986" name="Picture 2"/>
          <p:cNvPicPr>
            <a:picLocks noChangeAspect="1" noChangeArrowheads="1"/>
          </p:cNvPicPr>
          <p:nvPr/>
        </p:nvPicPr>
        <p:blipFill>
          <a:blip r:embed="rId3"/>
          <a:srcRect/>
          <a:stretch>
            <a:fillRect/>
          </a:stretch>
        </p:blipFill>
        <p:spPr bwMode="auto">
          <a:xfrm>
            <a:off x="350838" y="1260475"/>
            <a:ext cx="7585075" cy="4662488"/>
          </a:xfrm>
          <a:prstGeom prst="rect">
            <a:avLst/>
          </a:prstGeom>
          <a:noFill/>
          <a:ln w="9525">
            <a:noFill/>
            <a:round/>
            <a:headEnd/>
            <a:tailEnd/>
          </a:ln>
          <a:effectLst/>
        </p:spPr>
      </p:pic>
      <p:sp>
        <p:nvSpPr>
          <p:cNvPr id="41987" name="Text Box 3"/>
          <p:cNvSpPr txBox="1">
            <a:spLocks noChangeArrowheads="1"/>
          </p:cNvSpPr>
          <p:nvPr/>
        </p:nvSpPr>
        <p:spPr bwMode="auto">
          <a:xfrm>
            <a:off x="7296150" y="5238750"/>
            <a:ext cx="1739900" cy="355600"/>
          </a:xfrm>
          <a:prstGeom prst="rect">
            <a:avLst/>
          </a:prstGeom>
          <a:noFill/>
          <a:ln w="9525">
            <a:noFill/>
            <a:round/>
            <a:headEnd/>
            <a:tailEnd/>
          </a:ln>
          <a:effectLst/>
        </p:spPr>
        <p:txBody>
          <a:bodyPr wrap="none" lIns="90000" tIns="45000" rIns="90000" bIns="45000"/>
          <a:lstStyle/>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000000"/>
                </a:solidFill>
                <a:ea typeface="AR PL ShanHeiSun Uni" charset="0"/>
                <a:cs typeface="AR PL ShanHeiSun Uni" charset="0"/>
              </a:rPr>
              <a:t>+ Nachgang</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Grp="1" noChangeArrowheads="1"/>
          </p:cNvSpPr>
          <p:nvPr>
            <p:ph type="title" idx="4294967295"/>
          </p:nvPr>
        </p:nvSpPr>
        <p:spPr>
          <a:xfrm>
            <a:off x="457200" y="196850"/>
            <a:ext cx="8229600" cy="901700"/>
          </a:xfrm>
          <a:ln/>
        </p:spPr>
        <p:txBody>
          <a:bodyPr>
            <a:normAutofit fontScale="90000"/>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Product-Life-Cycle der Boston Consulting Group</a:t>
            </a:r>
          </a:p>
        </p:txBody>
      </p:sp>
      <p:pic>
        <p:nvPicPr>
          <p:cNvPr id="43010" name="Picture 2"/>
          <p:cNvPicPr>
            <a:picLocks noChangeAspect="1" noChangeArrowheads="1"/>
          </p:cNvPicPr>
          <p:nvPr/>
        </p:nvPicPr>
        <p:blipFill>
          <a:blip r:embed="rId3"/>
          <a:srcRect/>
          <a:stretch>
            <a:fillRect/>
          </a:stretch>
        </p:blipFill>
        <p:spPr bwMode="auto">
          <a:xfrm>
            <a:off x="400050" y="1601788"/>
            <a:ext cx="8312150" cy="4300537"/>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Lineare Preispolitik</a:t>
            </a:r>
          </a:p>
        </p:txBody>
      </p:sp>
      <p:sp>
        <p:nvSpPr>
          <p:cNvPr id="44034" name="Rectangle 2"/>
          <p:cNvSpPr>
            <a:spLocks noGrp="1" noChangeArrowheads="1"/>
          </p:cNvSpPr>
          <p:nvPr>
            <p:ph type="body" idx="4294967295"/>
          </p:nvPr>
        </p:nvSpPr>
        <p:spPr>
          <a:xfrm>
            <a:off x="457200" y="1219200"/>
            <a:ext cx="8229600" cy="5087938"/>
          </a:xfrm>
          <a:ln/>
        </p:spPr>
        <p:txBody>
          <a:bodyPr>
            <a:normAutofit lnSpcReduction="10000"/>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200" u="sng"/>
              <a:t>Preisuntergrenze</a:t>
            </a:r>
            <a:r>
              <a:rPr lang="en-GB" sz="2200"/>
              <a:t>: HK oder Variable Kosten</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200" u="sng"/>
              <a:t>Preisobergrenze</a:t>
            </a:r>
            <a:r>
              <a:rPr lang="en-GB" sz="2200"/>
              <a:t>: Angebot und Nachfrage</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200" u="sng"/>
              <a:t>Preiselastizität</a:t>
            </a:r>
            <a:r>
              <a:rPr lang="en-GB" sz="2200"/>
              <a:t>: Δ Absatzmenge / Δ Preis</a:t>
            </a:r>
            <a:br>
              <a:rPr lang="en-GB" sz="2200"/>
            </a:br>
            <a:endParaRPr lang="en-GB" sz="2200"/>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200" u="sng"/>
              <a:t>Preisstrategien</a:t>
            </a:r>
            <a:r>
              <a:rPr lang="en-GB" sz="2200"/>
              <a:t>:</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Festpreisstrategie</a:t>
            </a:r>
          </a:p>
          <a:p>
            <a:pPr lvl="2">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Niedrigstpreis vs. Höchstpreis</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Preiswettbewerbsstrategie</a:t>
            </a:r>
          </a:p>
          <a:p>
            <a:pPr lvl="2">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Preisführer</a:t>
            </a:r>
          </a:p>
          <a:p>
            <a:pPr lvl="2">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Preisfolger</a:t>
            </a:r>
          </a:p>
          <a:p>
            <a:pPr lvl="2">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Preiskämpfer</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000"/>
              <a:t>Preisabfolgestrategie</a:t>
            </a:r>
          </a:p>
          <a:p>
            <a:pPr lvl="2">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Penetration Pricing</a:t>
            </a:r>
          </a:p>
          <a:p>
            <a:pPr lvl="2">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Skimming Pricing</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Nicht-Lineare Preispolitik</a:t>
            </a:r>
          </a:p>
        </p:txBody>
      </p:sp>
      <p:sp>
        <p:nvSpPr>
          <p:cNvPr id="45058" name="Rectangle 2"/>
          <p:cNvSpPr>
            <a:spLocks noGrp="1" noChangeArrowheads="1"/>
          </p:cNvSpPr>
          <p:nvPr>
            <p:ph type="body" idx="4294967295"/>
          </p:nvPr>
        </p:nvSpPr>
        <p:spPr>
          <a:xfrm>
            <a:off x="457200" y="1219200"/>
            <a:ext cx="8229600" cy="4819650"/>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Preisfindung unabhängig von der Absatzmenge</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Beispiele:</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Rabatte (außer Mengenrabatt)</a:t>
            </a:r>
            <a:r>
              <a:rPr lang="ar-SA">
                <a:cs typeface="Arial" charset="0"/>
              </a:rPr>
              <a:t>‏</a:t>
            </a:r>
            <a:endParaRPr lang="en-GB"/>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Skonti (im B2B)</a:t>
            </a:r>
            <a:r>
              <a:rPr lang="ar-SA">
                <a:cs typeface="Arial" charset="0"/>
              </a:rPr>
              <a:t>‏</a:t>
            </a:r>
            <a:endParaRPr lang="en-GB"/>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Preisbündelung</a:t>
            </a:r>
            <a:br>
              <a:rPr lang="en-GB"/>
            </a:br>
            <a:endParaRPr lang="en-GB"/>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Gefahr der Preisdiskriminierung.</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Beispiele:</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Filmvertrieb: Von der Premiere zum Nischensender</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Abos: Je länger desto günstiger</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
          <p:cNvSpPr txBox="1">
            <a:spLocks noChangeArrowheads="1"/>
          </p:cNvSpPr>
          <p:nvPr/>
        </p:nvSpPr>
        <p:spPr bwMode="auto">
          <a:xfrm>
            <a:off x="457200" y="1219200"/>
            <a:ext cx="8229600" cy="4910138"/>
          </a:xfrm>
          <a:prstGeom prst="rect">
            <a:avLst/>
          </a:prstGeom>
          <a:noFill/>
          <a:ln w="9525">
            <a:noFill/>
            <a:round/>
            <a:headEnd/>
            <a:tailEnd/>
          </a:ln>
        </p:spPr>
        <p:txBody>
          <a:bodyPr lIns="0" tIns="0" rIns="0" bIns="0"/>
          <a:lstStyle/>
          <a:p>
            <a:pPr algn="ctr">
              <a:lnSpc>
                <a:spcPct val="98000"/>
              </a:lnSpc>
              <a:spcBef>
                <a:spcPts val="600"/>
              </a:spcBef>
              <a:buClr>
                <a:srgbClr val="727CA3"/>
              </a:buClr>
              <a:buSzPct val="76000"/>
              <a:buFont typeface="Wingdings 3" pitchFamily="18"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b="1">
                <a:solidFill>
                  <a:srgbClr val="000000"/>
                </a:solidFill>
                <a:latin typeface="Gill Sans MT" pitchFamily="34" charset="0"/>
                <a:ea typeface="AR PL ShanHeiSun Uni"/>
                <a:cs typeface="AR PL ShanHeiSun Uni"/>
              </a:rPr>
              <a:t>Kapitel II</a:t>
            </a:r>
          </a:p>
          <a:p>
            <a:pPr algn="ctr">
              <a:lnSpc>
                <a:spcPct val="97000"/>
              </a:lnSpc>
              <a:spcBef>
                <a:spcPts val="600"/>
              </a:spcBef>
              <a:buClr>
                <a:srgbClr val="727CA3"/>
              </a:buClr>
              <a:buSzPct val="76000"/>
              <a:buFont typeface="Wingdings 3" pitchFamily="18"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sz="2800">
                <a:latin typeface="Bookman Old Style" pitchFamily="18" charset="0"/>
              </a:rPr>
              <a:t>Strategien und strategische Instrumente</a:t>
            </a:r>
            <a:endParaRPr lang="en-GB" sz="2600">
              <a:solidFill>
                <a:srgbClr val="000000"/>
              </a:solidFill>
              <a:latin typeface="Gill Sans MT" pitchFamily="34" charset="0"/>
              <a:ea typeface="AR PL ShanHeiSun Uni"/>
              <a:cs typeface="AR PL ShanHeiSun Uni"/>
            </a:endParaRPr>
          </a:p>
        </p:txBody>
      </p:sp>
      <p:sp>
        <p:nvSpPr>
          <p:cNvPr id="27651" name="Text Box 2"/>
          <p:cNvSpPr txBox="1">
            <a:spLocks noChangeArrowheads="1"/>
          </p:cNvSpPr>
          <p:nvPr/>
        </p:nvSpPr>
        <p:spPr bwMode="auto">
          <a:xfrm>
            <a:off x="395288" y="2420938"/>
            <a:ext cx="8453437" cy="3816350"/>
          </a:xfrm>
          <a:prstGeom prst="rect">
            <a:avLst/>
          </a:prstGeom>
          <a:noFill/>
          <a:ln w="9525">
            <a:noFill/>
            <a:round/>
            <a:headEnd/>
            <a:tailEnd/>
          </a:ln>
        </p:spPr>
        <p:txBody>
          <a:bodyPr lIns="90000" tIns="45000" rIns="90000" bIns="45000"/>
          <a:lstStyle/>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a:solidFill>
                  <a:srgbClr val="000000"/>
                </a:solidFill>
                <a:latin typeface="Gill Sans MT" pitchFamily="34" charset="0"/>
                <a:ea typeface="AR PL ShanHeiSun Uni"/>
                <a:cs typeface="AR PL ShanHeiSun Uni"/>
              </a:rPr>
              <a:t>Agenda</a:t>
            </a:r>
          </a:p>
          <a:p>
            <a:pPr>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atin typeface="Gill Sans MT" pitchFamily="34" charset="0"/>
              </a:rPr>
              <a:t> Strategieentwicklung</a:t>
            </a:r>
          </a:p>
          <a:p>
            <a:pPr>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atin typeface="Gill Sans MT" pitchFamily="34" charset="0"/>
              </a:rPr>
              <a:t> Strategische Instrumente</a:t>
            </a:r>
          </a:p>
          <a:p>
            <a:pPr lvl="1">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atin typeface="Gill Sans MT" pitchFamily="34" charset="0"/>
              </a:rPr>
              <a:t>Interne Analyse</a:t>
            </a: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t>Eigensituationsanalyse</a:t>
            </a:r>
            <a:endParaRPr lang="de-DE">
              <a:latin typeface="Gill Sans MT" pitchFamily="34" charset="0"/>
            </a:endParaRPr>
          </a:p>
          <a:p>
            <a:pPr lvl="1">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t>Externe Analyse</a:t>
            </a: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t>Umfeldanalyse</a:t>
            </a: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t>Marktanalyse</a:t>
            </a: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t>Konkurrenzanalyse</a:t>
            </a: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t>Kundenanalyse</a:t>
            </a: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t>Branchenanalyse</a:t>
            </a: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t>Gap-Analyse</a:t>
            </a: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t>Portfolioanalyse</a:t>
            </a: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atin typeface="Gill Sans MT" pitchFamily="34" charset="0"/>
            </a:endParaRPr>
          </a:p>
          <a:p>
            <a:pPr marL="1143000" lvl="2" indent="-228600">
              <a:lnSpc>
                <a:spcPct val="98000"/>
              </a:lnSpc>
              <a:buFontTx/>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atin typeface="Gill Sans MT" pitchFamily="34" charset="0"/>
            </a:endParaRPr>
          </a:p>
          <a:p>
            <a:pPr lvl="1">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atin typeface="Gill Sans MT" pitchFamily="34" charset="0"/>
            </a:endParaRPr>
          </a:p>
        </p:txBody>
      </p:sp>
      <p:sp>
        <p:nvSpPr>
          <p:cNvPr id="27652" name="Textfeld 3"/>
          <p:cNvSpPr txBox="1">
            <a:spLocks noChangeArrowheads="1"/>
          </p:cNvSpPr>
          <p:nvPr/>
        </p:nvSpPr>
        <p:spPr bwMode="auto">
          <a:xfrm>
            <a:off x="8027988" y="2133600"/>
            <a:ext cx="500062" cy="244475"/>
          </a:xfrm>
          <a:prstGeom prst="rect">
            <a:avLst/>
          </a:prstGeom>
          <a:noFill/>
          <a:ln w="9525">
            <a:noFill/>
            <a:miter lim="800000"/>
            <a:headEnd/>
            <a:tailEnd/>
          </a:ln>
        </p:spPr>
        <p:txBody>
          <a:bodyPr wrap="none">
            <a:spAutoFit/>
          </a:bodyPr>
          <a:lstStyle/>
          <a:p>
            <a:r>
              <a:rPr lang="de-DE" sz="1000">
                <a:latin typeface="Gill Sans MT" pitchFamily="34" charset="0"/>
              </a:rPr>
              <a:t>Aisha</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1"/>
          <p:cNvSpPr>
            <a:spLocks noGrp="1" noChangeArrowheads="1"/>
          </p:cNvSpPr>
          <p:nvPr>
            <p:ph type="title" idx="4294967295"/>
          </p:nvPr>
        </p:nvSpPr>
        <p:spPr>
          <a:xfrm>
            <a:off x="457200" y="241300"/>
            <a:ext cx="8229600" cy="903288"/>
          </a:xfrm>
        </p:spPr>
        <p:txBody>
          <a:bodyPr/>
          <a:lstStyle/>
          <a:p>
            <a:endParaRPr lang="de-DE" smtClean="0"/>
          </a:p>
        </p:txBody>
      </p:sp>
      <p:sp>
        <p:nvSpPr>
          <p:cNvPr id="295939" name="Rectangle 2"/>
          <p:cNvSpPr>
            <a:spLocks noGrp="1" noChangeArrowheads="1"/>
          </p:cNvSpPr>
          <p:nvPr>
            <p:ph type="subTitle" idx="4294967295"/>
          </p:nvPr>
        </p:nvSpPr>
        <p:spPr>
          <a:xfrm>
            <a:off x="457200" y="1263650"/>
            <a:ext cx="8229600" cy="4819650"/>
          </a:xfrm>
        </p:spPr>
        <p:txBody>
          <a:bodyPr anchor="ctr"/>
          <a:lstStyle/>
          <a:p>
            <a:pPr marL="0" indent="0" algn="ctr">
              <a:lnSpc>
                <a:spcPct val="98000"/>
              </a:lnSpc>
              <a:buFont typeface="Wingdings 3" pitchFamily="18" charset="2"/>
              <a:buNone/>
            </a:pPr>
            <a:r>
              <a:rPr lang="en-GB" smtClean="0"/>
              <a:t>Strategieentwicklung</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idx="4294967295"/>
          </p:nvPr>
        </p:nvSpPr>
        <p:spPr/>
        <p:txBody>
          <a:bodyPr/>
          <a:lstStyle/>
          <a:p>
            <a:r>
              <a:rPr lang="de-DE" smtClean="0"/>
              <a:t>Strategieentwicklung</a:t>
            </a:r>
          </a:p>
        </p:txBody>
      </p:sp>
      <p:sp>
        <p:nvSpPr>
          <p:cNvPr id="32771" name="Rectangle 3"/>
          <p:cNvSpPr>
            <a:spLocks noGrp="1"/>
          </p:cNvSpPr>
          <p:nvPr>
            <p:ph type="body" idx="4294967295"/>
          </p:nvPr>
        </p:nvSpPr>
        <p:spPr/>
        <p:txBody>
          <a:bodyPr/>
          <a:lstStyle/>
          <a:p>
            <a:endParaRPr lang="de-DE" smtClean="0"/>
          </a:p>
        </p:txBody>
      </p:sp>
      <p:pic>
        <p:nvPicPr>
          <p:cNvPr id="32772" name="Picture 4"/>
          <p:cNvPicPr>
            <a:picLocks noChangeAspect="1" noChangeArrowheads="1"/>
          </p:cNvPicPr>
          <p:nvPr/>
        </p:nvPicPr>
        <p:blipFill>
          <a:blip r:embed="rId3">
            <a:grayscl/>
          </a:blip>
          <a:srcRect/>
          <a:stretch>
            <a:fillRect/>
          </a:stretch>
        </p:blipFill>
        <p:spPr bwMode="auto">
          <a:xfrm>
            <a:off x="2449513" y="2613025"/>
            <a:ext cx="4114800" cy="2295525"/>
          </a:xfrm>
          <a:prstGeom prst="rect">
            <a:avLst/>
          </a:prstGeom>
          <a:noFill/>
          <a:ln w="9525">
            <a:noFill/>
            <a:round/>
            <a:headEnd/>
            <a:tailEnd/>
          </a:ln>
        </p:spPr>
      </p:pic>
      <p:grpSp>
        <p:nvGrpSpPr>
          <p:cNvPr id="2" name="Group 5"/>
          <p:cNvGrpSpPr>
            <a:grpSpLocks/>
          </p:cNvGrpSpPr>
          <p:nvPr/>
        </p:nvGrpSpPr>
        <p:grpSpPr bwMode="auto">
          <a:xfrm>
            <a:off x="228600" y="2252663"/>
            <a:ext cx="8621713" cy="2843212"/>
            <a:chOff x="144" y="1419"/>
            <a:chExt cx="5431" cy="1791"/>
          </a:xfrm>
        </p:grpSpPr>
        <p:sp>
          <p:nvSpPr>
            <p:cNvPr id="32774" name="Rectangle 6"/>
            <p:cNvSpPr>
              <a:spLocks noChangeArrowheads="1"/>
            </p:cNvSpPr>
            <p:nvPr/>
          </p:nvSpPr>
          <p:spPr bwMode="auto">
            <a:xfrm>
              <a:off x="164" y="1872"/>
              <a:ext cx="1337" cy="165"/>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Konkurrentenanalyse</a:t>
              </a:r>
            </a:p>
          </p:txBody>
        </p:sp>
        <p:sp>
          <p:nvSpPr>
            <p:cNvPr id="32775" name="Rectangle 7"/>
            <p:cNvSpPr>
              <a:spLocks noChangeArrowheads="1"/>
            </p:cNvSpPr>
            <p:nvPr/>
          </p:nvSpPr>
          <p:spPr bwMode="auto">
            <a:xfrm>
              <a:off x="907" y="1502"/>
              <a:ext cx="1418" cy="165"/>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Eigensituationsanalyse</a:t>
              </a:r>
            </a:p>
          </p:txBody>
        </p:sp>
        <p:sp>
          <p:nvSpPr>
            <p:cNvPr id="32776" name="Rectangle 8"/>
            <p:cNvSpPr>
              <a:spLocks noChangeArrowheads="1"/>
            </p:cNvSpPr>
            <p:nvPr/>
          </p:nvSpPr>
          <p:spPr bwMode="auto">
            <a:xfrm>
              <a:off x="144" y="2325"/>
              <a:ext cx="1337" cy="165"/>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Kundenanalyse</a:t>
              </a:r>
            </a:p>
          </p:txBody>
        </p:sp>
        <p:sp>
          <p:nvSpPr>
            <p:cNvPr id="32777" name="Rectangle 9"/>
            <p:cNvSpPr>
              <a:spLocks noChangeArrowheads="1"/>
            </p:cNvSpPr>
            <p:nvPr/>
          </p:nvSpPr>
          <p:spPr bwMode="auto">
            <a:xfrm>
              <a:off x="267" y="2757"/>
              <a:ext cx="1337" cy="165"/>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Umfeldanalyse</a:t>
              </a:r>
            </a:p>
          </p:txBody>
        </p:sp>
        <p:sp>
          <p:nvSpPr>
            <p:cNvPr id="32778" name="Rectangle 10"/>
            <p:cNvSpPr>
              <a:spLocks noChangeArrowheads="1"/>
            </p:cNvSpPr>
            <p:nvPr/>
          </p:nvSpPr>
          <p:spPr bwMode="auto">
            <a:xfrm>
              <a:off x="1234" y="3045"/>
              <a:ext cx="1337" cy="165"/>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Unternehmensvision</a:t>
              </a:r>
            </a:p>
          </p:txBody>
        </p:sp>
        <p:sp>
          <p:nvSpPr>
            <p:cNvPr id="32779" name="Rectangle 11"/>
            <p:cNvSpPr>
              <a:spLocks noChangeArrowheads="1"/>
            </p:cNvSpPr>
            <p:nvPr/>
          </p:nvSpPr>
          <p:spPr bwMode="auto">
            <a:xfrm>
              <a:off x="3600" y="3003"/>
              <a:ext cx="1337" cy="165"/>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Controlling</a:t>
              </a:r>
            </a:p>
          </p:txBody>
        </p:sp>
        <p:sp>
          <p:nvSpPr>
            <p:cNvPr id="32780" name="Rectangle 12"/>
            <p:cNvSpPr>
              <a:spLocks noChangeArrowheads="1"/>
            </p:cNvSpPr>
            <p:nvPr/>
          </p:nvSpPr>
          <p:spPr bwMode="auto">
            <a:xfrm>
              <a:off x="2654" y="1419"/>
              <a:ext cx="1337" cy="165"/>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Zielfindung</a:t>
              </a:r>
            </a:p>
          </p:txBody>
        </p:sp>
        <p:sp>
          <p:nvSpPr>
            <p:cNvPr id="32781" name="Rectangle 13"/>
            <p:cNvSpPr>
              <a:spLocks noChangeArrowheads="1"/>
            </p:cNvSpPr>
            <p:nvPr/>
          </p:nvSpPr>
          <p:spPr bwMode="auto">
            <a:xfrm>
              <a:off x="4073" y="1707"/>
              <a:ext cx="1337" cy="165"/>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Zielformulierung</a:t>
              </a:r>
            </a:p>
          </p:txBody>
        </p:sp>
        <p:sp>
          <p:nvSpPr>
            <p:cNvPr id="32782" name="Rectangle 14"/>
            <p:cNvSpPr>
              <a:spLocks noChangeArrowheads="1"/>
            </p:cNvSpPr>
            <p:nvPr/>
          </p:nvSpPr>
          <p:spPr bwMode="auto">
            <a:xfrm>
              <a:off x="4238" y="2036"/>
              <a:ext cx="1337" cy="371"/>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Visualisierung</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Operationalisierung</a:t>
              </a:r>
            </a:p>
          </p:txBody>
        </p:sp>
        <p:sp>
          <p:nvSpPr>
            <p:cNvPr id="32783" name="Rectangle 15"/>
            <p:cNvSpPr>
              <a:spLocks noChangeArrowheads="1"/>
            </p:cNvSpPr>
            <p:nvPr/>
          </p:nvSpPr>
          <p:spPr bwMode="auto">
            <a:xfrm>
              <a:off x="4217" y="2612"/>
              <a:ext cx="1337" cy="165"/>
            </a:xfrm>
            <a:prstGeom prst="rect">
              <a:avLst/>
            </a:prstGeom>
            <a:solidFill>
              <a:srgbClr val="C0C0C0">
                <a:alpha val="50195"/>
              </a:srgbClr>
            </a:solidFill>
            <a:ln w="9398">
              <a:solidFill>
                <a:srgbClr val="C0C0C0"/>
              </a:solidFill>
              <a:miter lim="800000"/>
              <a:headEnd/>
              <a:tailEnd/>
            </a:ln>
          </p:spPr>
          <p:txBody>
            <a:bodyPr wrap="none" lIns="90000" tIns="46800" rIns="90000" bIns="4680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Umsetzung</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idx="4294967295"/>
          </p:nvPr>
        </p:nvSpPr>
        <p:spPr/>
        <p:txBody>
          <a:bodyPr/>
          <a:lstStyle/>
          <a:p>
            <a:r>
              <a:rPr lang="de-DE" smtClean="0"/>
              <a:t>Strategieentwicklung</a:t>
            </a:r>
          </a:p>
        </p:txBody>
      </p:sp>
      <p:sp>
        <p:nvSpPr>
          <p:cNvPr id="33795" name="Rectangle 3"/>
          <p:cNvSpPr>
            <a:spLocks noGrp="1"/>
          </p:cNvSpPr>
          <p:nvPr>
            <p:ph type="body" idx="4294967295"/>
          </p:nvPr>
        </p:nvSpPr>
        <p:spPr/>
        <p:txBody>
          <a:bodyPr/>
          <a:lstStyle/>
          <a:p>
            <a:pPr>
              <a:buFont typeface="Wingdings 3" pitchFamily="18" charset="2"/>
              <a:buNone/>
            </a:pPr>
            <a:endParaRPr lang="de-DE" smtClean="0"/>
          </a:p>
        </p:txBody>
      </p:sp>
      <p:sp>
        <p:nvSpPr>
          <p:cNvPr id="57348" name="Rectangle 4"/>
          <p:cNvSpPr>
            <a:spLocks/>
          </p:cNvSpPr>
          <p:nvPr/>
        </p:nvSpPr>
        <p:spPr bwMode="auto">
          <a:xfrm>
            <a:off x="1182688" y="2635250"/>
            <a:ext cx="2417762" cy="490538"/>
          </a:xfrm>
          <a:prstGeom prst="rect">
            <a:avLst/>
          </a:prstGeom>
          <a:solidFill>
            <a:srgbClr val="CC99FF"/>
          </a:solidFill>
          <a:ln w="18034">
            <a:solidFill>
              <a:srgbClr val="CC99FF"/>
            </a:solidFill>
            <a:miter lim="800000"/>
            <a:headEnd/>
            <a:tailEnd type="triangle" w="med" len="med"/>
          </a:ln>
        </p:spPr>
        <p:txBody>
          <a:bodyPr wrap="none" lIns="94320" tIns="51120" rIns="94320" bIns="5112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Externe Analyse:</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Chancen und Risiken</a:t>
            </a:r>
          </a:p>
        </p:txBody>
      </p:sp>
      <p:sp>
        <p:nvSpPr>
          <p:cNvPr id="57349" name="Rectangle 5"/>
          <p:cNvSpPr>
            <a:spLocks/>
          </p:cNvSpPr>
          <p:nvPr/>
        </p:nvSpPr>
        <p:spPr bwMode="auto">
          <a:xfrm>
            <a:off x="5788025" y="2633663"/>
            <a:ext cx="2492375" cy="490537"/>
          </a:xfrm>
          <a:prstGeom prst="rect">
            <a:avLst/>
          </a:prstGeom>
          <a:solidFill>
            <a:srgbClr val="CC99FF"/>
          </a:solidFill>
          <a:ln w="18034">
            <a:solidFill>
              <a:srgbClr val="CC99FF"/>
            </a:solidFill>
            <a:miter lim="800000"/>
            <a:headEnd/>
            <a:tailEnd type="triangle" w="med" len="med"/>
          </a:ln>
        </p:spPr>
        <p:txBody>
          <a:bodyPr wrap="none" lIns="94320" tIns="51120" rIns="94320" bIns="5112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Interne Analyse:</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Stärken und Schwächen</a:t>
            </a:r>
          </a:p>
        </p:txBody>
      </p:sp>
      <p:sp>
        <p:nvSpPr>
          <p:cNvPr id="57350" name="Rectangle 6"/>
          <p:cNvSpPr>
            <a:spLocks/>
          </p:cNvSpPr>
          <p:nvPr/>
        </p:nvSpPr>
        <p:spPr bwMode="auto">
          <a:xfrm>
            <a:off x="3795713" y="4611688"/>
            <a:ext cx="1503362" cy="587375"/>
          </a:xfrm>
          <a:prstGeom prst="rect">
            <a:avLst/>
          </a:prstGeom>
          <a:solidFill>
            <a:srgbClr val="CC99FF"/>
          </a:solidFill>
          <a:ln w="18034">
            <a:solidFill>
              <a:srgbClr val="CC99FF"/>
            </a:solidFill>
            <a:miter lim="800000"/>
            <a:headEnd/>
            <a:tailEnd type="triangle" w="med" len="med"/>
          </a:ln>
        </p:spPr>
        <p:txBody>
          <a:bodyPr wrap="none" lIns="94320" tIns="51120" rIns="94320" bIns="5112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SWOT-Analyse</a:t>
            </a:r>
          </a:p>
        </p:txBody>
      </p:sp>
      <p:sp>
        <p:nvSpPr>
          <p:cNvPr id="57351" name="Oval 7"/>
          <p:cNvSpPr>
            <a:spLocks/>
          </p:cNvSpPr>
          <p:nvPr/>
        </p:nvSpPr>
        <p:spPr bwMode="auto">
          <a:xfrm>
            <a:off x="3829050" y="1193800"/>
            <a:ext cx="1535113" cy="882650"/>
          </a:xfrm>
          <a:prstGeom prst="ellipse">
            <a:avLst/>
          </a:prstGeom>
          <a:solidFill>
            <a:srgbClr val="CCFFCC"/>
          </a:solidFill>
          <a:ln w="18034">
            <a:solidFill>
              <a:srgbClr val="CCFFCC"/>
            </a:solidFill>
            <a:miter lim="800000"/>
            <a:headEnd/>
            <a:tailEnd type="triangle" w="med" len="med"/>
          </a:ln>
        </p:spPr>
        <p:txBody>
          <a:bodyPr wrap="none" lIns="94320" tIns="51120" rIns="94320" bIns="5112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Strategische</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Analyse</a:t>
            </a:r>
          </a:p>
        </p:txBody>
      </p:sp>
      <p:sp>
        <p:nvSpPr>
          <p:cNvPr id="57352" name="Oval 8"/>
          <p:cNvSpPr>
            <a:spLocks/>
          </p:cNvSpPr>
          <p:nvPr/>
        </p:nvSpPr>
        <p:spPr bwMode="auto">
          <a:xfrm>
            <a:off x="6213475" y="3500438"/>
            <a:ext cx="1814513" cy="1081087"/>
          </a:xfrm>
          <a:prstGeom prst="ellipse">
            <a:avLst/>
          </a:prstGeom>
          <a:solidFill>
            <a:srgbClr val="CCFFCC"/>
          </a:solidFill>
          <a:ln w="18034">
            <a:solidFill>
              <a:srgbClr val="CCFFCC"/>
            </a:solidFill>
            <a:miter lim="800000"/>
            <a:headEnd/>
            <a:tailEnd type="triangle" w="med" len="med"/>
          </a:ln>
        </p:spPr>
        <p:txBody>
          <a:bodyPr wrap="none" lIns="94320" tIns="51120" rIns="94320" bIns="5112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Eigensituations-</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analyse</a:t>
            </a:r>
          </a:p>
        </p:txBody>
      </p:sp>
      <p:sp>
        <p:nvSpPr>
          <p:cNvPr id="57353" name="Oval 9"/>
          <p:cNvSpPr>
            <a:spLocks/>
          </p:cNvSpPr>
          <p:nvPr/>
        </p:nvSpPr>
        <p:spPr bwMode="auto">
          <a:xfrm>
            <a:off x="1641475" y="3484563"/>
            <a:ext cx="1535113" cy="882650"/>
          </a:xfrm>
          <a:prstGeom prst="ellipse">
            <a:avLst/>
          </a:prstGeom>
          <a:solidFill>
            <a:srgbClr val="FF99CC"/>
          </a:solidFill>
          <a:ln w="18034">
            <a:solidFill>
              <a:srgbClr val="FF99CC"/>
            </a:solidFill>
            <a:miter lim="800000"/>
            <a:headEnd/>
            <a:tailEnd type="triangle" w="med" len="med"/>
          </a:ln>
        </p:spPr>
        <p:txBody>
          <a:bodyPr wrap="none" lIns="94320" tIns="51120" rIns="94320" bIns="5112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Umfeldanalyse</a:t>
            </a:r>
          </a:p>
        </p:txBody>
      </p:sp>
      <p:sp>
        <p:nvSpPr>
          <p:cNvPr id="57354" name="Oval 10"/>
          <p:cNvSpPr>
            <a:spLocks/>
          </p:cNvSpPr>
          <p:nvPr/>
        </p:nvSpPr>
        <p:spPr bwMode="auto">
          <a:xfrm>
            <a:off x="1641475" y="4467225"/>
            <a:ext cx="1535113" cy="882650"/>
          </a:xfrm>
          <a:prstGeom prst="ellipse">
            <a:avLst/>
          </a:prstGeom>
          <a:solidFill>
            <a:srgbClr val="FF99CC"/>
          </a:solidFill>
          <a:ln w="18034">
            <a:solidFill>
              <a:srgbClr val="FF99CC"/>
            </a:solidFill>
            <a:miter lim="800000"/>
            <a:headEnd/>
            <a:tailEnd type="triangle" w="med" len="med"/>
          </a:ln>
        </p:spPr>
        <p:txBody>
          <a:bodyPr wrap="none" lIns="94320" tIns="51120" rIns="94320" bIns="5112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Kundenanalyse</a:t>
            </a:r>
          </a:p>
        </p:txBody>
      </p:sp>
      <p:cxnSp>
        <p:nvCxnSpPr>
          <p:cNvPr id="57355" name="AutoShape 11"/>
          <p:cNvCxnSpPr>
            <a:cxnSpLocks noChangeShapeType="1"/>
            <a:stCxn id="57348" idx="2"/>
            <a:endCxn id="57350" idx="0"/>
          </p:cNvCxnSpPr>
          <p:nvPr/>
        </p:nvCxnSpPr>
        <p:spPr bwMode="auto">
          <a:xfrm>
            <a:off x="2392363" y="3133725"/>
            <a:ext cx="2155825" cy="1470025"/>
          </a:xfrm>
          <a:prstGeom prst="straightConnector1">
            <a:avLst/>
          </a:prstGeom>
          <a:noFill/>
          <a:ln w="18000">
            <a:solidFill>
              <a:srgbClr val="000000"/>
            </a:solidFill>
            <a:round/>
            <a:headEnd/>
            <a:tailEnd type="triangle" w="med" len="med"/>
          </a:ln>
        </p:spPr>
      </p:cxnSp>
      <p:cxnSp>
        <p:nvCxnSpPr>
          <p:cNvPr id="57356" name="AutoShape 12"/>
          <p:cNvCxnSpPr>
            <a:cxnSpLocks noChangeShapeType="1"/>
            <a:stCxn id="57349" idx="2"/>
            <a:endCxn id="57350" idx="0"/>
          </p:cNvCxnSpPr>
          <p:nvPr/>
        </p:nvCxnSpPr>
        <p:spPr bwMode="auto">
          <a:xfrm flipH="1">
            <a:off x="4548188" y="3132138"/>
            <a:ext cx="2486025" cy="1471612"/>
          </a:xfrm>
          <a:prstGeom prst="straightConnector1">
            <a:avLst/>
          </a:prstGeom>
          <a:noFill/>
          <a:ln w="18000">
            <a:solidFill>
              <a:srgbClr val="000000"/>
            </a:solidFill>
            <a:round/>
            <a:headEnd/>
            <a:tailEnd type="triangle" w="med" len="med"/>
          </a:ln>
        </p:spPr>
      </p:cxnSp>
      <p:cxnSp>
        <p:nvCxnSpPr>
          <p:cNvPr id="57357" name="AutoShape 13"/>
          <p:cNvCxnSpPr>
            <a:cxnSpLocks noChangeShapeType="1"/>
            <a:stCxn id="57349" idx="1"/>
            <a:endCxn id="57352" idx="2"/>
          </p:cNvCxnSpPr>
          <p:nvPr/>
        </p:nvCxnSpPr>
        <p:spPr bwMode="auto">
          <a:xfrm rot="10800000" flipH="1" flipV="1">
            <a:off x="5780088" y="2879725"/>
            <a:ext cx="425450" cy="1162050"/>
          </a:xfrm>
          <a:prstGeom prst="bentConnector3">
            <a:avLst>
              <a:gd name="adj1" fmla="val -51866"/>
            </a:avLst>
          </a:prstGeom>
          <a:noFill/>
          <a:ln w="18000">
            <a:solidFill>
              <a:srgbClr val="000000"/>
            </a:solidFill>
            <a:round/>
            <a:headEnd/>
            <a:tailEnd type="triangle" w="med" len="med"/>
          </a:ln>
        </p:spPr>
      </p:cxnSp>
      <p:cxnSp>
        <p:nvCxnSpPr>
          <p:cNvPr id="57358" name="AutoShape 14"/>
          <p:cNvCxnSpPr>
            <a:cxnSpLocks noChangeShapeType="1"/>
            <a:stCxn id="57348" idx="1"/>
            <a:endCxn id="57353" idx="2"/>
          </p:cNvCxnSpPr>
          <p:nvPr/>
        </p:nvCxnSpPr>
        <p:spPr bwMode="auto">
          <a:xfrm rot="10800000" flipH="1" flipV="1">
            <a:off x="1174750" y="2881313"/>
            <a:ext cx="458788" cy="1044575"/>
          </a:xfrm>
          <a:prstGeom prst="bentConnector3">
            <a:avLst>
              <a:gd name="adj1" fmla="val -48097"/>
            </a:avLst>
          </a:prstGeom>
          <a:noFill/>
          <a:ln w="18000">
            <a:solidFill>
              <a:srgbClr val="000000"/>
            </a:solidFill>
            <a:round/>
            <a:headEnd/>
            <a:tailEnd type="triangle" w="med" len="med"/>
          </a:ln>
        </p:spPr>
      </p:cxnSp>
      <p:cxnSp>
        <p:nvCxnSpPr>
          <p:cNvPr id="57359" name="AutoShape 15"/>
          <p:cNvCxnSpPr>
            <a:cxnSpLocks noChangeShapeType="1"/>
            <a:stCxn id="57348" idx="1"/>
            <a:endCxn id="57354" idx="2"/>
          </p:cNvCxnSpPr>
          <p:nvPr/>
        </p:nvCxnSpPr>
        <p:spPr bwMode="auto">
          <a:xfrm rot="10800000" flipH="1" flipV="1">
            <a:off x="1174750" y="2881313"/>
            <a:ext cx="458788" cy="2027237"/>
          </a:xfrm>
          <a:prstGeom prst="bentConnector3">
            <a:avLst>
              <a:gd name="adj1" fmla="val -48097"/>
            </a:avLst>
          </a:prstGeom>
          <a:noFill/>
          <a:ln w="18000">
            <a:solidFill>
              <a:srgbClr val="000000"/>
            </a:solidFill>
            <a:round/>
            <a:headEnd/>
            <a:tailEnd type="triangle" w="med" len="med"/>
          </a:ln>
        </p:spPr>
      </p:cxnSp>
      <p:cxnSp>
        <p:nvCxnSpPr>
          <p:cNvPr id="57360" name="AutoShape 16"/>
          <p:cNvCxnSpPr>
            <a:cxnSpLocks noChangeShapeType="1"/>
            <a:stCxn id="57348" idx="1"/>
          </p:cNvCxnSpPr>
          <p:nvPr/>
        </p:nvCxnSpPr>
        <p:spPr bwMode="auto">
          <a:xfrm>
            <a:off x="1174750" y="2881313"/>
            <a:ext cx="458788" cy="3005137"/>
          </a:xfrm>
          <a:prstGeom prst="bentConnector3">
            <a:avLst>
              <a:gd name="adj1" fmla="val -71625"/>
            </a:avLst>
          </a:prstGeom>
          <a:noFill/>
          <a:ln w="18000">
            <a:solidFill>
              <a:srgbClr val="000000"/>
            </a:solidFill>
            <a:round/>
            <a:headEnd/>
            <a:tailEnd type="triangle" w="med" len="med"/>
          </a:ln>
        </p:spPr>
      </p:cxnSp>
      <p:sp>
        <p:nvSpPr>
          <p:cNvPr id="57361" name="Oval 17"/>
          <p:cNvSpPr>
            <a:spLocks/>
          </p:cNvSpPr>
          <p:nvPr/>
        </p:nvSpPr>
        <p:spPr bwMode="auto">
          <a:xfrm>
            <a:off x="1641475" y="5443538"/>
            <a:ext cx="1535113" cy="882650"/>
          </a:xfrm>
          <a:prstGeom prst="ellipse">
            <a:avLst/>
          </a:prstGeom>
          <a:solidFill>
            <a:srgbClr val="FF99CC"/>
          </a:solidFill>
          <a:ln w="18034">
            <a:solidFill>
              <a:srgbClr val="FF99CC"/>
            </a:solidFill>
            <a:miter lim="800000"/>
            <a:headEnd/>
            <a:tailEnd type="triangle" w="med" len="med"/>
          </a:ln>
        </p:spPr>
        <p:txBody>
          <a:bodyPr wrap="none" lIns="94320" tIns="51120" rIns="94320" bIns="51120" anchor="ctr"/>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Konkurrenten-</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analyse</a:t>
            </a:r>
          </a:p>
        </p:txBody>
      </p:sp>
      <p:sp>
        <p:nvSpPr>
          <p:cNvPr id="33810" name="Line 18"/>
          <p:cNvSpPr>
            <a:spLocks noChangeShapeType="1"/>
          </p:cNvSpPr>
          <p:nvPr/>
        </p:nvSpPr>
        <p:spPr bwMode="auto">
          <a:xfrm flipH="1">
            <a:off x="2339975" y="2060575"/>
            <a:ext cx="2232025" cy="576263"/>
          </a:xfrm>
          <a:prstGeom prst="line">
            <a:avLst/>
          </a:prstGeom>
          <a:noFill/>
          <a:ln w="9525">
            <a:solidFill>
              <a:schemeClr val="tx1"/>
            </a:solidFill>
            <a:round/>
            <a:headEnd/>
            <a:tailEnd type="triangle" w="med" len="med"/>
          </a:ln>
        </p:spPr>
        <p:txBody>
          <a:bodyPr/>
          <a:lstStyle/>
          <a:p>
            <a:endParaRPr lang="de-DE"/>
          </a:p>
        </p:txBody>
      </p:sp>
      <p:sp>
        <p:nvSpPr>
          <p:cNvPr id="33811" name="Line 19"/>
          <p:cNvSpPr>
            <a:spLocks noChangeShapeType="1"/>
          </p:cNvSpPr>
          <p:nvPr/>
        </p:nvSpPr>
        <p:spPr bwMode="auto">
          <a:xfrm>
            <a:off x="4572000" y="2060575"/>
            <a:ext cx="2520950" cy="576263"/>
          </a:xfrm>
          <a:prstGeom prst="line">
            <a:avLst/>
          </a:prstGeom>
          <a:noFill/>
          <a:ln w="9525">
            <a:solidFill>
              <a:schemeClr val="tx1"/>
            </a:solidFill>
            <a:round/>
            <a:headEnd/>
            <a:tailEnd type="triangle" w="med" len="med"/>
          </a:ln>
        </p:spPr>
        <p:txBody>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3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348"/>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5734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57353"/>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499"/>
                                          </p:stCondLst>
                                        </p:cTn>
                                        <p:tgtEl>
                                          <p:spTgt spid="57354"/>
                                        </p:tgtEl>
                                        <p:attrNameLst>
                                          <p:attrName>style.visibility</p:attrName>
                                        </p:attrNameLst>
                                      </p:cBhvr>
                                      <p:to>
                                        <p:strVal val="visible"/>
                                      </p:to>
                                    </p:set>
                                  </p:childTnLst>
                                </p:cTn>
                              </p:par>
                            </p:childTnLst>
                          </p:cTn>
                        </p:par>
                        <p:par>
                          <p:cTn id="21" fill="hold">
                            <p:stCondLst>
                              <p:cond delay="1000"/>
                            </p:stCondLst>
                            <p:childTnLst>
                              <p:par>
                                <p:cTn id="22" presetID="1" presetClass="entr" presetSubtype="0" fill="hold" nodeType="afterEffect">
                                  <p:stCondLst>
                                    <p:cond delay="0"/>
                                  </p:stCondLst>
                                  <p:childTnLst>
                                    <p:set>
                                      <p:cBhvr>
                                        <p:cTn id="23" dur="1" fill="hold">
                                          <p:stCondLst>
                                            <p:cond delay="499"/>
                                          </p:stCondLst>
                                        </p:cTn>
                                        <p:tgtEl>
                                          <p:spTgt spid="57358"/>
                                        </p:tgtEl>
                                        <p:attrNameLst>
                                          <p:attrName>style.visibility</p:attrName>
                                        </p:attrNameLst>
                                      </p:cBhvr>
                                      <p:to>
                                        <p:strVal val="visible"/>
                                      </p:to>
                                    </p:set>
                                  </p:childTnLst>
                                </p:cTn>
                              </p:par>
                            </p:childTnLst>
                          </p:cTn>
                        </p:par>
                        <p:par>
                          <p:cTn id="24" fill="hold">
                            <p:stCondLst>
                              <p:cond delay="1500"/>
                            </p:stCondLst>
                            <p:childTnLst>
                              <p:par>
                                <p:cTn id="25" presetID="1" presetClass="entr" presetSubtype="0" fill="hold" nodeType="afterEffect">
                                  <p:stCondLst>
                                    <p:cond delay="0"/>
                                  </p:stCondLst>
                                  <p:childTnLst>
                                    <p:set>
                                      <p:cBhvr>
                                        <p:cTn id="26" dur="1" fill="hold">
                                          <p:stCondLst>
                                            <p:cond delay="499"/>
                                          </p:stCondLst>
                                        </p:cTn>
                                        <p:tgtEl>
                                          <p:spTgt spid="57359"/>
                                        </p:tgtEl>
                                        <p:attrNameLst>
                                          <p:attrName>style.visibility</p:attrName>
                                        </p:attrNameLst>
                                      </p:cBhvr>
                                      <p:to>
                                        <p:strVal val="visible"/>
                                      </p:to>
                                    </p:set>
                                  </p:childTnLst>
                                </p:cTn>
                              </p:par>
                            </p:childTnLst>
                          </p:cTn>
                        </p:par>
                        <p:par>
                          <p:cTn id="27" fill="hold">
                            <p:stCondLst>
                              <p:cond delay="2000"/>
                            </p:stCondLst>
                            <p:childTnLst>
                              <p:par>
                                <p:cTn id="28" presetID="1" presetClass="entr" presetSubtype="0" fill="hold" nodeType="afterEffect">
                                  <p:stCondLst>
                                    <p:cond delay="0"/>
                                  </p:stCondLst>
                                  <p:childTnLst>
                                    <p:set>
                                      <p:cBhvr>
                                        <p:cTn id="29" dur="1" fill="hold">
                                          <p:stCondLst>
                                            <p:cond delay="499"/>
                                          </p:stCondLst>
                                        </p:cTn>
                                        <p:tgtEl>
                                          <p:spTgt spid="57360"/>
                                        </p:tgtEl>
                                        <p:attrNameLst>
                                          <p:attrName>style.visibility</p:attrName>
                                        </p:attrNameLst>
                                      </p:cBhvr>
                                      <p:to>
                                        <p:strVal val="visible"/>
                                      </p:to>
                                    </p:set>
                                  </p:childTnLst>
                                </p:cTn>
                              </p:par>
                            </p:childTnLst>
                          </p:cTn>
                        </p:par>
                        <p:par>
                          <p:cTn id="30" fill="hold">
                            <p:stCondLst>
                              <p:cond delay="2500"/>
                            </p:stCondLst>
                            <p:childTnLst>
                              <p:par>
                                <p:cTn id="31" presetID="1" presetClass="entr" presetSubtype="0" fill="hold" grpId="0" nodeType="afterEffect">
                                  <p:stCondLst>
                                    <p:cond delay="0"/>
                                  </p:stCondLst>
                                  <p:childTnLst>
                                    <p:set>
                                      <p:cBhvr>
                                        <p:cTn id="32" dur="1" fill="hold">
                                          <p:stCondLst>
                                            <p:cond delay="499"/>
                                          </p:stCondLst>
                                        </p:cTn>
                                        <p:tgtEl>
                                          <p:spTgt spid="5736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57352"/>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nodeType="afterEffect">
                                  <p:stCondLst>
                                    <p:cond delay="0"/>
                                  </p:stCondLst>
                                  <p:childTnLst>
                                    <p:set>
                                      <p:cBhvr>
                                        <p:cTn id="39" dur="1" fill="hold">
                                          <p:stCondLst>
                                            <p:cond delay="499"/>
                                          </p:stCondLst>
                                        </p:cTn>
                                        <p:tgtEl>
                                          <p:spTgt spid="5735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499"/>
                                          </p:stCondLst>
                                        </p:cTn>
                                        <p:tgtEl>
                                          <p:spTgt spid="57350"/>
                                        </p:tgtEl>
                                        <p:attrNameLst>
                                          <p:attrName>style.visibility</p:attrName>
                                        </p:attrNameLst>
                                      </p:cBhvr>
                                      <p:to>
                                        <p:strVal val="visible"/>
                                      </p:to>
                                    </p:set>
                                  </p:childTnLst>
                                </p:cTn>
                              </p:par>
                            </p:childTnLst>
                          </p:cTn>
                        </p:par>
                        <p:par>
                          <p:cTn id="44" fill="hold">
                            <p:stCondLst>
                              <p:cond delay="500"/>
                            </p:stCondLst>
                            <p:childTnLst>
                              <p:par>
                                <p:cTn id="45" presetID="1" presetClass="entr" presetSubtype="0" fill="hold" nodeType="afterEffect">
                                  <p:stCondLst>
                                    <p:cond delay="0"/>
                                  </p:stCondLst>
                                  <p:childTnLst>
                                    <p:set>
                                      <p:cBhvr>
                                        <p:cTn id="46" dur="1" fill="hold">
                                          <p:stCondLst>
                                            <p:cond delay="499"/>
                                          </p:stCondLst>
                                        </p:cTn>
                                        <p:tgtEl>
                                          <p:spTgt spid="57355"/>
                                        </p:tgtEl>
                                        <p:attrNameLst>
                                          <p:attrName>style.visibility</p:attrName>
                                        </p:attrNameLst>
                                      </p:cBhvr>
                                      <p:to>
                                        <p:strVal val="visible"/>
                                      </p:to>
                                    </p:set>
                                  </p:childTnLst>
                                </p:cTn>
                              </p:par>
                            </p:childTnLst>
                          </p:cTn>
                        </p:par>
                        <p:par>
                          <p:cTn id="47" fill="hold">
                            <p:stCondLst>
                              <p:cond delay="1000"/>
                            </p:stCondLst>
                            <p:childTnLst>
                              <p:par>
                                <p:cTn id="48" presetID="1" presetClass="entr" presetSubtype="0" fill="hold" nodeType="afterEffect">
                                  <p:stCondLst>
                                    <p:cond delay="0"/>
                                  </p:stCondLst>
                                  <p:childTnLst>
                                    <p:set>
                                      <p:cBhvr>
                                        <p:cTn id="49" dur="1" fill="hold">
                                          <p:stCondLst>
                                            <p:cond delay="499"/>
                                          </p:stCondLst>
                                        </p:cTn>
                                        <p:tgtEl>
                                          <p:spTgt spid="573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animBg="1" autoUpdateAnimBg="0"/>
      <p:bldP spid="57349" grpId="0" animBg="1" autoUpdateAnimBg="0"/>
      <p:bldP spid="57350" grpId="0" animBg="1" autoUpdateAnimBg="0"/>
      <p:bldP spid="57351" grpId="0" animBg="1" autoUpdateAnimBg="0"/>
      <p:bldP spid="57352" grpId="0" animBg="1" autoUpdateAnimBg="0"/>
      <p:bldP spid="57353" grpId="0" animBg="1" autoUpdateAnimBg="0"/>
      <p:bldP spid="57354" grpId="0" animBg="1" autoUpdateAnimBg="0"/>
      <p:bldP spid="57361"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1"/>
          <p:cNvSpPr>
            <a:spLocks noGrp="1" noChangeArrowheads="1"/>
          </p:cNvSpPr>
          <p:nvPr>
            <p:ph type="title" idx="4294967295"/>
          </p:nvPr>
        </p:nvSpPr>
        <p:spPr>
          <a:xfrm>
            <a:off x="457200" y="241300"/>
            <a:ext cx="8229600" cy="903288"/>
          </a:xfrm>
        </p:spPr>
        <p:txBody>
          <a:bodyPr/>
          <a:lstStyle/>
          <a:p>
            <a:endParaRPr lang="de-DE" smtClean="0"/>
          </a:p>
        </p:txBody>
      </p:sp>
      <p:sp>
        <p:nvSpPr>
          <p:cNvPr id="297987" name="Rectangle 2"/>
          <p:cNvSpPr>
            <a:spLocks noGrp="1" noChangeArrowheads="1"/>
          </p:cNvSpPr>
          <p:nvPr>
            <p:ph type="subTitle" idx="4294967295"/>
          </p:nvPr>
        </p:nvSpPr>
        <p:spPr>
          <a:xfrm>
            <a:off x="457200" y="1263650"/>
            <a:ext cx="8229600" cy="4819650"/>
          </a:xfrm>
        </p:spPr>
        <p:txBody>
          <a:bodyPr anchor="ctr"/>
          <a:lstStyle/>
          <a:p>
            <a:pPr marL="0" indent="0" algn="ctr">
              <a:lnSpc>
                <a:spcPct val="98000"/>
              </a:lnSpc>
              <a:buFont typeface="Wingdings 3" pitchFamily="18" charset="2"/>
              <a:buNone/>
            </a:pPr>
            <a:r>
              <a:rPr lang="en-GB" smtClean="0"/>
              <a:t>Strategische Instrumente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idx="4294967295"/>
          </p:nvPr>
        </p:nvSpPr>
        <p:spPr/>
        <p:txBody>
          <a:bodyPr/>
          <a:lstStyle/>
          <a:p>
            <a:r>
              <a:rPr lang="de-DE" smtClean="0"/>
              <a:t>Strategische Instrumente</a:t>
            </a:r>
          </a:p>
        </p:txBody>
      </p:sp>
      <p:sp>
        <p:nvSpPr>
          <p:cNvPr id="35843" name="Rectangle 3"/>
          <p:cNvSpPr>
            <a:spLocks noGrp="1"/>
          </p:cNvSpPr>
          <p:nvPr>
            <p:ph type="body" idx="4294967295"/>
          </p:nvPr>
        </p:nvSpPr>
        <p:spPr/>
        <p:txBody>
          <a:bodyPr/>
          <a:lstStyle/>
          <a:p>
            <a:r>
              <a:rPr lang="de-DE" smtClean="0"/>
              <a:t>Interne Analyse</a:t>
            </a:r>
          </a:p>
          <a:p>
            <a:pPr lvl="1"/>
            <a:r>
              <a:rPr lang="de-DE" smtClean="0"/>
              <a:t>Eigensituationsanalyse</a:t>
            </a:r>
          </a:p>
        </p:txBody>
      </p:sp>
      <p:sp>
        <p:nvSpPr>
          <p:cNvPr id="35844" name="Oval 4"/>
          <p:cNvSpPr>
            <a:spLocks noChangeArrowheads="1"/>
          </p:cNvSpPr>
          <p:nvPr/>
        </p:nvSpPr>
        <p:spPr bwMode="auto">
          <a:xfrm>
            <a:off x="7064375" y="4921250"/>
            <a:ext cx="1665288" cy="882650"/>
          </a:xfrm>
          <a:prstGeom prst="ellipse">
            <a:avLst/>
          </a:prstGeom>
          <a:solidFill>
            <a:srgbClr val="FF99CC">
              <a:alpha val="50195"/>
            </a:srgbClr>
          </a:solidFill>
          <a:ln w="9398">
            <a:solidFill>
              <a:srgbClr val="FF99CC"/>
            </a:solidFill>
            <a:round/>
            <a:headEnd/>
            <a:tailEnd/>
          </a:ln>
        </p:spPr>
        <p:txBody>
          <a:bodyPr lIns="90000" tIns="45000" rIns="90000" bIns="45000" anchor="ctr" anchorCtr="1"/>
          <a:lstStyle/>
          <a:p>
            <a:pPr algn="ctr" defTabSz="449263">
              <a:lnSpc>
                <a:spcPct val="87000"/>
              </a:lnSpc>
              <a:spcBef>
                <a:spcPts val="513"/>
              </a:spcBef>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Organi-satorisch</a:t>
            </a:r>
          </a:p>
        </p:txBody>
      </p:sp>
      <p:sp>
        <p:nvSpPr>
          <p:cNvPr id="35845" name="Oval 5"/>
          <p:cNvSpPr>
            <a:spLocks noChangeArrowheads="1"/>
          </p:cNvSpPr>
          <p:nvPr/>
        </p:nvSpPr>
        <p:spPr bwMode="auto">
          <a:xfrm>
            <a:off x="2033588" y="4267200"/>
            <a:ext cx="1647825" cy="882650"/>
          </a:xfrm>
          <a:prstGeom prst="ellipse">
            <a:avLst/>
          </a:prstGeom>
          <a:solidFill>
            <a:srgbClr val="FF99CC">
              <a:alpha val="50195"/>
            </a:srgbClr>
          </a:solidFill>
          <a:ln w="9398">
            <a:solidFill>
              <a:srgbClr val="FF99CC"/>
            </a:solidFill>
            <a:round/>
            <a:headEnd/>
            <a:tailEnd/>
          </a:ln>
        </p:spPr>
        <p:txBody>
          <a:bodyPr lIns="90000" tIns="45000" rIns="90000" bIns="45000" anchor="ctr" anchorCtr="1"/>
          <a:lstStyle/>
          <a:p>
            <a:pPr algn="ctr" defTabSz="449263">
              <a:lnSpc>
                <a:spcPct val="87000"/>
              </a:lnSpc>
              <a:spcBef>
                <a:spcPts val="513"/>
              </a:spcBef>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Finanziell</a:t>
            </a:r>
          </a:p>
        </p:txBody>
      </p:sp>
      <p:sp>
        <p:nvSpPr>
          <p:cNvPr id="35846" name="Oval 6"/>
          <p:cNvSpPr>
            <a:spLocks noChangeArrowheads="1"/>
          </p:cNvSpPr>
          <p:nvPr/>
        </p:nvSpPr>
        <p:spPr bwMode="auto">
          <a:xfrm>
            <a:off x="4410075" y="5573713"/>
            <a:ext cx="1643063" cy="882650"/>
          </a:xfrm>
          <a:prstGeom prst="ellipse">
            <a:avLst/>
          </a:prstGeom>
          <a:solidFill>
            <a:srgbClr val="FF99CC">
              <a:alpha val="50195"/>
            </a:srgbClr>
          </a:solidFill>
          <a:ln w="9398">
            <a:solidFill>
              <a:srgbClr val="FF99CC"/>
            </a:solidFill>
            <a:round/>
            <a:headEnd/>
            <a:tailEnd/>
          </a:ln>
        </p:spPr>
        <p:txBody>
          <a:bodyPr lIns="90000" tIns="45000" rIns="90000" bIns="45000" anchor="ctr" anchorCtr="1"/>
          <a:lstStyle/>
          <a:p>
            <a:pPr algn="ctr" defTabSz="449263">
              <a:lnSpc>
                <a:spcPct val="87000"/>
              </a:lnSpc>
              <a:spcBef>
                <a:spcPts val="513"/>
              </a:spcBef>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Physisch</a:t>
            </a:r>
          </a:p>
        </p:txBody>
      </p:sp>
      <p:sp>
        <p:nvSpPr>
          <p:cNvPr id="35847" name="Oval 7"/>
          <p:cNvSpPr>
            <a:spLocks noChangeArrowheads="1"/>
          </p:cNvSpPr>
          <p:nvPr/>
        </p:nvSpPr>
        <p:spPr bwMode="auto">
          <a:xfrm>
            <a:off x="6929438" y="2797175"/>
            <a:ext cx="1979612" cy="882650"/>
          </a:xfrm>
          <a:prstGeom prst="ellipse">
            <a:avLst/>
          </a:prstGeom>
          <a:solidFill>
            <a:srgbClr val="FF99CC">
              <a:alpha val="50195"/>
            </a:srgbClr>
          </a:solidFill>
          <a:ln w="9398">
            <a:solidFill>
              <a:srgbClr val="FF99CC"/>
            </a:solidFill>
            <a:round/>
            <a:headEnd/>
            <a:tailEnd/>
          </a:ln>
        </p:spPr>
        <p:txBody>
          <a:bodyPr lIns="90000" tIns="45000" rIns="90000" bIns="45000" anchor="ctr" anchorCtr="1"/>
          <a:lstStyle/>
          <a:p>
            <a:pPr algn="ctr" defTabSz="449263">
              <a:lnSpc>
                <a:spcPct val="87000"/>
              </a:lnSpc>
              <a:spcBef>
                <a:spcPts val="513"/>
              </a:spcBef>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Human-</a:t>
            </a:r>
            <a:br>
              <a:rPr lang="en-GB">
                <a:solidFill>
                  <a:srgbClr val="000000"/>
                </a:solidFill>
                <a:latin typeface="Gill Sans MT" pitchFamily="34" charset="0"/>
                <a:cs typeface="Lucida Sans Unicode" pitchFamily="34" charset="0"/>
              </a:rPr>
            </a:br>
            <a:r>
              <a:rPr lang="en-GB">
                <a:solidFill>
                  <a:srgbClr val="000000"/>
                </a:solidFill>
                <a:latin typeface="Gill Sans MT" pitchFamily="34" charset="0"/>
                <a:cs typeface="Lucida Sans Unicode" pitchFamily="34" charset="0"/>
              </a:rPr>
              <a:t>ressourcen</a:t>
            </a:r>
          </a:p>
        </p:txBody>
      </p:sp>
      <p:sp>
        <p:nvSpPr>
          <p:cNvPr id="35848" name="Oval 8"/>
          <p:cNvSpPr>
            <a:spLocks noChangeArrowheads="1"/>
          </p:cNvSpPr>
          <p:nvPr/>
        </p:nvSpPr>
        <p:spPr bwMode="auto">
          <a:xfrm>
            <a:off x="3733800" y="2438400"/>
            <a:ext cx="1576388" cy="882650"/>
          </a:xfrm>
          <a:prstGeom prst="ellipse">
            <a:avLst/>
          </a:prstGeom>
          <a:solidFill>
            <a:srgbClr val="FF99CC">
              <a:alpha val="50195"/>
            </a:srgbClr>
          </a:solidFill>
          <a:ln w="9398">
            <a:solidFill>
              <a:srgbClr val="FF99CC"/>
            </a:solidFill>
            <a:round/>
            <a:headEnd/>
            <a:tailEnd/>
          </a:ln>
        </p:spPr>
        <p:txBody>
          <a:bodyPr lIns="90000" tIns="45000" rIns="90000" bIns="45000" anchor="ctr" anchorCtr="1"/>
          <a:lstStyle/>
          <a:p>
            <a:pPr algn="ctr" defTabSz="449263">
              <a:lnSpc>
                <a:spcPct val="87000"/>
              </a:lnSpc>
              <a:spcBef>
                <a:spcPts val="513"/>
              </a:spcBef>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Techno-logisch</a:t>
            </a:r>
          </a:p>
        </p:txBody>
      </p:sp>
      <p:sp>
        <p:nvSpPr>
          <p:cNvPr id="35849" name="AutoShape 9"/>
          <p:cNvSpPr>
            <a:spLocks noChangeArrowheads="1"/>
          </p:cNvSpPr>
          <p:nvPr/>
        </p:nvSpPr>
        <p:spPr bwMode="auto">
          <a:xfrm>
            <a:off x="5170488" y="4170363"/>
            <a:ext cx="1570037" cy="490537"/>
          </a:xfrm>
          <a:prstGeom prst="roundRect">
            <a:avLst>
              <a:gd name="adj" fmla="val 16667"/>
            </a:avLst>
          </a:prstGeom>
          <a:solidFill>
            <a:srgbClr val="FFFFFF"/>
          </a:solidFill>
          <a:ln w="18000">
            <a:solidFill>
              <a:srgbClr val="FFFFFF"/>
            </a:solidFill>
            <a:round/>
            <a:headEnd/>
            <a:tailEnd/>
          </a:ln>
        </p:spPr>
        <p:txBody>
          <a:bodyPr wrap="none" lIns="99000" tIns="54000" rIns="99000" bIns="54000" anchor="ctr"/>
          <a:lstStyle/>
          <a:p>
            <a:pPr algn="ctr" defTabSz="449263">
              <a:lnSpc>
                <a:spcPct val="81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000000"/>
                </a:solidFill>
                <a:latin typeface="Gill Sans MT" pitchFamily="34" charset="0"/>
                <a:cs typeface="Lucida Sans Unicode" pitchFamily="34" charset="0"/>
              </a:rPr>
              <a:t>Ressourcen</a:t>
            </a:r>
          </a:p>
        </p:txBody>
      </p:sp>
      <p:cxnSp>
        <p:nvCxnSpPr>
          <p:cNvPr id="35850" name="AutoShape 10"/>
          <p:cNvCxnSpPr>
            <a:cxnSpLocks noChangeShapeType="1"/>
            <a:stCxn id="35849" idx="1"/>
            <a:endCxn id="35845" idx="6"/>
          </p:cNvCxnSpPr>
          <p:nvPr/>
        </p:nvCxnSpPr>
        <p:spPr bwMode="auto">
          <a:xfrm flipH="1">
            <a:off x="3681413" y="4416425"/>
            <a:ext cx="1481137" cy="292100"/>
          </a:xfrm>
          <a:prstGeom prst="straightConnector1">
            <a:avLst/>
          </a:prstGeom>
          <a:noFill/>
          <a:ln w="9360">
            <a:solidFill>
              <a:srgbClr val="000000"/>
            </a:solidFill>
            <a:round/>
            <a:headEnd/>
            <a:tailEnd/>
          </a:ln>
        </p:spPr>
      </p:cxnSp>
      <p:cxnSp>
        <p:nvCxnSpPr>
          <p:cNvPr id="35851" name="AutoShape 11"/>
          <p:cNvCxnSpPr>
            <a:cxnSpLocks noChangeShapeType="1"/>
            <a:stCxn id="35849" idx="0"/>
            <a:endCxn id="35848" idx="4"/>
          </p:cNvCxnSpPr>
          <p:nvPr/>
        </p:nvCxnSpPr>
        <p:spPr bwMode="auto">
          <a:xfrm flipH="1" flipV="1">
            <a:off x="4522788" y="3321050"/>
            <a:ext cx="1433512" cy="841375"/>
          </a:xfrm>
          <a:prstGeom prst="straightConnector1">
            <a:avLst/>
          </a:prstGeom>
          <a:noFill/>
          <a:ln w="9360">
            <a:solidFill>
              <a:srgbClr val="000000"/>
            </a:solidFill>
            <a:round/>
            <a:headEnd/>
            <a:tailEnd/>
          </a:ln>
        </p:spPr>
      </p:cxnSp>
      <p:cxnSp>
        <p:nvCxnSpPr>
          <p:cNvPr id="35852" name="AutoShape 12"/>
          <p:cNvCxnSpPr>
            <a:cxnSpLocks noChangeShapeType="1"/>
            <a:stCxn id="35849" idx="0"/>
            <a:endCxn id="35847" idx="4"/>
          </p:cNvCxnSpPr>
          <p:nvPr/>
        </p:nvCxnSpPr>
        <p:spPr bwMode="auto">
          <a:xfrm flipV="1">
            <a:off x="5956300" y="3679825"/>
            <a:ext cx="1963738" cy="482600"/>
          </a:xfrm>
          <a:prstGeom prst="straightConnector1">
            <a:avLst/>
          </a:prstGeom>
          <a:noFill/>
          <a:ln w="9360">
            <a:solidFill>
              <a:srgbClr val="000000"/>
            </a:solidFill>
            <a:round/>
            <a:headEnd/>
            <a:tailEnd/>
          </a:ln>
        </p:spPr>
      </p:cxnSp>
      <p:cxnSp>
        <p:nvCxnSpPr>
          <p:cNvPr id="35853" name="AutoShape 13"/>
          <p:cNvCxnSpPr>
            <a:cxnSpLocks noChangeShapeType="1"/>
            <a:stCxn id="35849" idx="2"/>
            <a:endCxn id="35846" idx="0"/>
          </p:cNvCxnSpPr>
          <p:nvPr/>
        </p:nvCxnSpPr>
        <p:spPr bwMode="auto">
          <a:xfrm flipH="1">
            <a:off x="5232400" y="4668838"/>
            <a:ext cx="723900" cy="904875"/>
          </a:xfrm>
          <a:prstGeom prst="straightConnector1">
            <a:avLst/>
          </a:prstGeom>
          <a:noFill/>
          <a:ln w="9360">
            <a:solidFill>
              <a:srgbClr val="000000"/>
            </a:solidFill>
            <a:round/>
            <a:headEnd/>
            <a:tailEnd/>
          </a:ln>
        </p:spPr>
      </p:cxnSp>
      <p:cxnSp>
        <p:nvCxnSpPr>
          <p:cNvPr id="35854" name="AutoShape 14"/>
          <p:cNvCxnSpPr>
            <a:cxnSpLocks noChangeShapeType="1"/>
            <a:stCxn id="35849" idx="3"/>
            <a:endCxn id="35844" idx="0"/>
          </p:cNvCxnSpPr>
          <p:nvPr/>
        </p:nvCxnSpPr>
        <p:spPr bwMode="auto">
          <a:xfrm>
            <a:off x="6748463" y="4416425"/>
            <a:ext cx="1149350" cy="504825"/>
          </a:xfrm>
          <a:prstGeom prst="straightConnector1">
            <a:avLst/>
          </a:prstGeom>
          <a:noFill/>
          <a:ln w="9360">
            <a:solidFill>
              <a:srgbClr val="000000"/>
            </a:solidFill>
            <a:round/>
            <a:headEnd/>
            <a:tailE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84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85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85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85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8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84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8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8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8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animBg="1"/>
      <p:bldP spid="35845" grpId="0" animBg="1"/>
      <p:bldP spid="35846" grpId="0" animBg="1"/>
      <p:bldP spid="35847" grpId="0" animBg="1"/>
      <p:bldP spid="35848" grpId="0" animBg="1"/>
      <p:bldP spid="358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idx="4294967295"/>
          </p:nvPr>
        </p:nvSpPr>
        <p:spPr/>
        <p:txBody>
          <a:bodyPr/>
          <a:lstStyle/>
          <a:p>
            <a:r>
              <a:rPr lang="de-DE" smtClean="0"/>
              <a:t>Strategische Instrumente</a:t>
            </a:r>
          </a:p>
        </p:txBody>
      </p:sp>
      <p:sp>
        <p:nvSpPr>
          <p:cNvPr id="36867" name="Rectangle 3"/>
          <p:cNvSpPr>
            <a:spLocks noGrp="1"/>
          </p:cNvSpPr>
          <p:nvPr>
            <p:ph type="body" idx="4294967295"/>
          </p:nvPr>
        </p:nvSpPr>
        <p:spPr/>
        <p:txBody>
          <a:bodyPr/>
          <a:lstStyle/>
          <a:p>
            <a:r>
              <a:rPr lang="de-DE" smtClean="0"/>
              <a:t>Externe Analyse</a:t>
            </a:r>
          </a:p>
          <a:p>
            <a:pPr lvl="2"/>
            <a:r>
              <a:rPr lang="de-DE" smtClean="0"/>
              <a:t>Umfeldanalyse</a:t>
            </a:r>
          </a:p>
        </p:txBody>
      </p:sp>
      <p:sp>
        <p:nvSpPr>
          <p:cNvPr id="36868" name="Text Box 4"/>
          <p:cNvSpPr txBox="1">
            <a:spLocks noChangeArrowheads="1"/>
          </p:cNvSpPr>
          <p:nvPr/>
        </p:nvSpPr>
        <p:spPr bwMode="auto">
          <a:xfrm>
            <a:off x="730250" y="2127250"/>
            <a:ext cx="8229600" cy="4448175"/>
          </a:xfrm>
          <a:prstGeom prst="rect">
            <a:avLst/>
          </a:prstGeom>
          <a:noFill/>
          <a:ln w="9525">
            <a:noFill/>
            <a:round/>
            <a:headEnd/>
            <a:tailEnd/>
          </a:ln>
        </p:spPr>
        <p:txBody>
          <a:bodyPr wrap="none" anchor="ctr"/>
          <a:lstStyle/>
          <a:p>
            <a:endParaRPr lang="de-DE">
              <a:latin typeface="Gill Sans MT" pitchFamily="34" charset="0"/>
            </a:endParaRPr>
          </a:p>
        </p:txBody>
      </p:sp>
      <p:sp>
        <p:nvSpPr>
          <p:cNvPr id="36869" name="Oval 5"/>
          <p:cNvSpPr>
            <a:spLocks noChangeArrowheads="1"/>
          </p:cNvSpPr>
          <p:nvPr/>
        </p:nvSpPr>
        <p:spPr bwMode="auto">
          <a:xfrm>
            <a:off x="762000" y="2057400"/>
            <a:ext cx="8164513" cy="4408488"/>
          </a:xfrm>
          <a:prstGeom prst="ellipse">
            <a:avLst/>
          </a:prstGeom>
          <a:solidFill>
            <a:srgbClr val="FF99CC"/>
          </a:solidFill>
          <a:ln w="9398">
            <a:solidFill>
              <a:srgbClr val="FF99CC"/>
            </a:solidFill>
            <a:round/>
            <a:headEnd/>
            <a:tailEnd/>
          </a:ln>
        </p:spPr>
        <p:txBody>
          <a:bodyPr wrap="none" anchor="ctr"/>
          <a:lstStyle/>
          <a:p>
            <a:endParaRPr lang="de-DE">
              <a:latin typeface="Gill Sans MT" pitchFamily="34" charset="0"/>
            </a:endParaRPr>
          </a:p>
        </p:txBody>
      </p:sp>
      <p:sp>
        <p:nvSpPr>
          <p:cNvPr id="36870" name="Text Box 6"/>
          <p:cNvSpPr txBox="1">
            <a:spLocks noChangeArrowheads="1"/>
          </p:cNvSpPr>
          <p:nvPr/>
        </p:nvSpPr>
        <p:spPr bwMode="auto">
          <a:xfrm>
            <a:off x="4125913" y="2155825"/>
            <a:ext cx="1646237" cy="354013"/>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000000"/>
                </a:solidFill>
                <a:latin typeface="Gill Sans MT" pitchFamily="34" charset="0"/>
                <a:cs typeface="Lucida Sans Unicode" pitchFamily="34" charset="0"/>
              </a:rPr>
              <a:t>Makroumwelt</a:t>
            </a:r>
          </a:p>
        </p:txBody>
      </p:sp>
      <p:sp>
        <p:nvSpPr>
          <p:cNvPr id="36871" name="Text Box 7"/>
          <p:cNvSpPr txBox="1">
            <a:spLocks noChangeArrowheads="1"/>
          </p:cNvSpPr>
          <p:nvPr/>
        </p:nvSpPr>
        <p:spPr bwMode="auto">
          <a:xfrm>
            <a:off x="6334125" y="2784475"/>
            <a:ext cx="1778000" cy="603250"/>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Technologische</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Faktoren</a:t>
            </a:r>
          </a:p>
        </p:txBody>
      </p:sp>
      <p:sp>
        <p:nvSpPr>
          <p:cNvPr id="36872" name="Text Box 8"/>
          <p:cNvSpPr txBox="1">
            <a:spLocks noChangeArrowheads="1"/>
          </p:cNvSpPr>
          <p:nvPr/>
        </p:nvSpPr>
        <p:spPr bwMode="auto">
          <a:xfrm>
            <a:off x="7412038" y="4743450"/>
            <a:ext cx="1130300" cy="603250"/>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Kulturelle</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Faktoren</a:t>
            </a:r>
          </a:p>
        </p:txBody>
      </p:sp>
      <p:sp>
        <p:nvSpPr>
          <p:cNvPr id="36873" name="Text Box 9"/>
          <p:cNvSpPr txBox="1">
            <a:spLocks noChangeArrowheads="1"/>
          </p:cNvSpPr>
          <p:nvPr/>
        </p:nvSpPr>
        <p:spPr bwMode="auto">
          <a:xfrm>
            <a:off x="4191000" y="5886450"/>
            <a:ext cx="1435100" cy="603250"/>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Ökologische</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Faktoren</a:t>
            </a:r>
          </a:p>
        </p:txBody>
      </p:sp>
      <p:sp>
        <p:nvSpPr>
          <p:cNvPr id="36874" name="Text Box 10"/>
          <p:cNvSpPr txBox="1">
            <a:spLocks noChangeArrowheads="1"/>
          </p:cNvSpPr>
          <p:nvPr/>
        </p:nvSpPr>
        <p:spPr bwMode="auto">
          <a:xfrm>
            <a:off x="1176338" y="4473575"/>
            <a:ext cx="1524000" cy="860425"/>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Sozio-</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ökonomische</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Faktoren</a:t>
            </a:r>
          </a:p>
        </p:txBody>
      </p:sp>
      <p:sp>
        <p:nvSpPr>
          <p:cNvPr id="36875" name="Text Box 11"/>
          <p:cNvSpPr txBox="1">
            <a:spLocks noChangeArrowheads="1"/>
          </p:cNvSpPr>
          <p:nvPr/>
        </p:nvSpPr>
        <p:spPr bwMode="auto">
          <a:xfrm>
            <a:off x="1743075" y="2841625"/>
            <a:ext cx="2081213" cy="603250"/>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Politisch-rechtliche</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Faktoren</a:t>
            </a:r>
          </a:p>
        </p:txBody>
      </p:sp>
      <p:sp>
        <p:nvSpPr>
          <p:cNvPr id="36876" name="Oval 12"/>
          <p:cNvSpPr>
            <a:spLocks noChangeArrowheads="1"/>
          </p:cNvSpPr>
          <p:nvPr/>
        </p:nvSpPr>
        <p:spPr bwMode="auto">
          <a:xfrm>
            <a:off x="2460625" y="3005138"/>
            <a:ext cx="4899025" cy="2776537"/>
          </a:xfrm>
          <a:prstGeom prst="ellipse">
            <a:avLst/>
          </a:prstGeom>
          <a:solidFill>
            <a:srgbClr val="CCFFCC"/>
          </a:solidFill>
          <a:ln w="9398">
            <a:solidFill>
              <a:srgbClr val="CCFFCC"/>
            </a:solidFill>
            <a:round/>
            <a:headEnd/>
            <a:tailEnd/>
          </a:ln>
        </p:spPr>
        <p:txBody>
          <a:bodyPr wrap="none" anchor="ctr"/>
          <a:lstStyle/>
          <a:p>
            <a:endParaRPr lang="de-DE">
              <a:latin typeface="Gill Sans MT" pitchFamily="34" charset="0"/>
            </a:endParaRPr>
          </a:p>
        </p:txBody>
      </p:sp>
      <p:sp>
        <p:nvSpPr>
          <p:cNvPr id="36877" name="Text Box 13"/>
          <p:cNvSpPr txBox="1">
            <a:spLocks noChangeArrowheads="1"/>
          </p:cNvSpPr>
          <p:nvPr/>
        </p:nvSpPr>
        <p:spPr bwMode="auto">
          <a:xfrm>
            <a:off x="4191000" y="3074988"/>
            <a:ext cx="1584325" cy="354012"/>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000000"/>
                </a:solidFill>
                <a:latin typeface="Gill Sans MT" pitchFamily="34" charset="0"/>
                <a:cs typeface="Lucida Sans Unicode" pitchFamily="34" charset="0"/>
              </a:rPr>
              <a:t>Mikroumwelt</a:t>
            </a:r>
          </a:p>
        </p:txBody>
      </p:sp>
      <p:sp>
        <p:nvSpPr>
          <p:cNvPr id="36878" name="Text Box 14"/>
          <p:cNvSpPr txBox="1">
            <a:spLocks noChangeArrowheads="1"/>
          </p:cNvSpPr>
          <p:nvPr/>
        </p:nvSpPr>
        <p:spPr bwMode="auto">
          <a:xfrm>
            <a:off x="4060825" y="3559175"/>
            <a:ext cx="1435100" cy="347663"/>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Dienstleister</a:t>
            </a:r>
          </a:p>
        </p:txBody>
      </p:sp>
      <p:sp>
        <p:nvSpPr>
          <p:cNvPr id="36879" name="Text Box 15"/>
          <p:cNvSpPr txBox="1">
            <a:spLocks noChangeArrowheads="1"/>
          </p:cNvSpPr>
          <p:nvPr/>
        </p:nvSpPr>
        <p:spPr bwMode="auto">
          <a:xfrm>
            <a:off x="6019800" y="3886200"/>
            <a:ext cx="1258888" cy="347663"/>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Mitarbeiter</a:t>
            </a:r>
          </a:p>
        </p:txBody>
      </p:sp>
      <p:sp>
        <p:nvSpPr>
          <p:cNvPr id="36880" name="Text Box 16"/>
          <p:cNvSpPr txBox="1">
            <a:spLocks noChangeArrowheads="1"/>
          </p:cNvSpPr>
          <p:nvPr/>
        </p:nvSpPr>
        <p:spPr bwMode="auto">
          <a:xfrm>
            <a:off x="2689225" y="4083050"/>
            <a:ext cx="1201738" cy="347663"/>
          </a:xfrm>
          <a:prstGeom prst="rect">
            <a:avLst/>
          </a:prstGeom>
          <a:noFill/>
          <a:ln w="9525">
            <a:noFill/>
            <a:round/>
            <a:headEnd/>
            <a:tailEnd/>
          </a:ln>
        </p:spPr>
        <p:txBody>
          <a:bodyPr wrap="none" lIns="90000" tIns="45000" rIns="90000" bIns="45000"/>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Bewohner</a:t>
            </a:r>
          </a:p>
        </p:txBody>
      </p:sp>
      <p:sp>
        <p:nvSpPr>
          <p:cNvPr id="36881" name="Oval 17"/>
          <p:cNvSpPr>
            <a:spLocks noChangeArrowheads="1"/>
          </p:cNvSpPr>
          <p:nvPr/>
        </p:nvSpPr>
        <p:spPr bwMode="auto">
          <a:xfrm>
            <a:off x="3309938" y="4310063"/>
            <a:ext cx="3103562" cy="1470025"/>
          </a:xfrm>
          <a:prstGeom prst="ellipse">
            <a:avLst/>
          </a:prstGeom>
          <a:solidFill>
            <a:srgbClr val="CC99FF"/>
          </a:solidFill>
          <a:ln w="9398">
            <a:solidFill>
              <a:srgbClr val="CC99FF"/>
            </a:solidFill>
            <a:round/>
            <a:headEnd/>
            <a:tailEnd/>
          </a:ln>
        </p:spPr>
        <p:txBody>
          <a:bodyPr lIns="90000" tIns="45000" rIns="90000" bIns="45000" anchor="ctr" anchorCtr="1"/>
          <a:lstStyle/>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000000"/>
                </a:solidFill>
                <a:latin typeface="Gill Sans MT" pitchFamily="34" charset="0"/>
                <a:cs typeface="Lucida Sans Unicode" pitchFamily="34" charset="0"/>
              </a:rPr>
              <a:t>Situation des</a:t>
            </a:r>
          </a:p>
          <a:p>
            <a:pPr algn="ctr" defTabSz="449263">
              <a:lnSpc>
                <a:spcPct val="93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000000"/>
                </a:solidFill>
                <a:latin typeface="Gill Sans MT" pitchFamily="34" charset="0"/>
                <a:cs typeface="Lucida Sans Unicode" pitchFamily="34" charset="0"/>
              </a:rPr>
              <a:t>Unternehmens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8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87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7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7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7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87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87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87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87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87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88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8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animBg="1"/>
      <p:bldP spid="36870" grpId="0"/>
      <p:bldP spid="36871" grpId="0"/>
      <p:bldP spid="36872" grpId="0"/>
      <p:bldP spid="36873" grpId="0"/>
      <p:bldP spid="36874" grpId="0"/>
      <p:bldP spid="36875" grpId="0"/>
      <p:bldP spid="36876" grpId="0" animBg="1"/>
      <p:bldP spid="36877" grpId="0"/>
      <p:bldP spid="36878" grpId="0"/>
      <p:bldP spid="36879" grpId="0"/>
      <p:bldP spid="36880" grpId="0"/>
      <p:bldP spid="3688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idx="4294967295"/>
          </p:nvPr>
        </p:nvSpPr>
        <p:spPr/>
        <p:txBody>
          <a:bodyPr/>
          <a:lstStyle/>
          <a:p>
            <a:r>
              <a:rPr lang="de-DE" smtClean="0"/>
              <a:t>Strategische Instrumente</a:t>
            </a:r>
          </a:p>
        </p:txBody>
      </p:sp>
      <p:sp>
        <p:nvSpPr>
          <p:cNvPr id="37891" name="Rectangle 3"/>
          <p:cNvSpPr>
            <a:spLocks noGrp="1"/>
          </p:cNvSpPr>
          <p:nvPr>
            <p:ph type="body" idx="4294967295"/>
          </p:nvPr>
        </p:nvSpPr>
        <p:spPr/>
        <p:txBody>
          <a:bodyPr/>
          <a:lstStyle/>
          <a:p>
            <a:r>
              <a:rPr lang="de-DE" smtClean="0"/>
              <a:t>Externe Analyse</a:t>
            </a:r>
          </a:p>
          <a:p>
            <a:pPr lvl="2"/>
            <a:r>
              <a:rPr lang="de-DE" smtClean="0"/>
              <a:t>Marktanalyse</a:t>
            </a:r>
          </a:p>
          <a:p>
            <a:pPr marL="1600200" lvl="3"/>
            <a:endParaRPr lang="de-DE" smtClean="0"/>
          </a:p>
          <a:p>
            <a:pPr marL="1600200" lvl="3"/>
            <a:r>
              <a:rPr lang="de-DE" smtClean="0"/>
              <a:t>Potenzielle Neuanbieter</a:t>
            </a:r>
          </a:p>
          <a:p>
            <a:pPr marL="1600200" lvl="3"/>
            <a:r>
              <a:rPr lang="de-DE" smtClean="0"/>
              <a:t>Kunden</a:t>
            </a:r>
          </a:p>
          <a:p>
            <a:pPr marL="1600200" lvl="3"/>
            <a:r>
              <a:rPr lang="de-DE" smtClean="0"/>
              <a:t>Lieferanten</a:t>
            </a:r>
          </a:p>
          <a:p>
            <a:pPr marL="1600200" lvl="3"/>
            <a:r>
              <a:rPr lang="de-DE" smtClean="0"/>
              <a:t>Substitutionsprodukte</a:t>
            </a:r>
          </a:p>
          <a:p>
            <a:pPr marL="1600200" lvl="3"/>
            <a:r>
              <a:rPr lang="de-DE" smtClean="0"/>
              <a:t>Konkurrenten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89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89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891">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891">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89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Agenda</a:t>
            </a:r>
            <a:endParaRPr lang="de-DE" dirty="0"/>
          </a:p>
        </p:txBody>
      </p:sp>
      <p:sp>
        <p:nvSpPr>
          <p:cNvPr id="3" name="Inhaltsplatzhalter 2"/>
          <p:cNvSpPr>
            <a:spLocks noGrp="1"/>
          </p:cNvSpPr>
          <p:nvPr>
            <p:ph sz="quarter" idx="1"/>
          </p:nvPr>
        </p:nvSpPr>
        <p:spPr/>
        <p:txBody>
          <a:bodyPr>
            <a:normAutofit/>
          </a:bodyPr>
          <a:lstStyle/>
          <a:p>
            <a:pPr>
              <a:buNone/>
            </a:pPr>
            <a:r>
              <a:rPr lang="de-DE" dirty="0" smtClean="0"/>
              <a:t>	• 09:00 Uhr - Einleitung (30 Min)</a:t>
            </a:r>
            <a:br>
              <a:rPr lang="de-DE" dirty="0" smtClean="0"/>
            </a:br>
            <a:r>
              <a:rPr lang="de-DE" dirty="0" smtClean="0"/>
              <a:t>• 09:30 Uhr - Strategiefindung (60 Min)</a:t>
            </a:r>
            <a:br>
              <a:rPr lang="de-DE" dirty="0" smtClean="0"/>
            </a:br>
            <a:r>
              <a:rPr lang="de-DE" dirty="0" smtClean="0"/>
              <a:t>• 10:30 Uhr - Frühstückspause (20 Min)</a:t>
            </a:r>
            <a:br>
              <a:rPr lang="de-DE" dirty="0" smtClean="0"/>
            </a:br>
            <a:r>
              <a:rPr lang="de-DE" dirty="0" smtClean="0"/>
              <a:t>• 10:50 Uhr - Implementierung einer Strategie (60 Min)</a:t>
            </a:r>
            <a:br>
              <a:rPr lang="de-DE" dirty="0" smtClean="0"/>
            </a:br>
            <a:r>
              <a:rPr lang="de-DE" dirty="0" smtClean="0"/>
              <a:t>• 11:50 Uhr - Pause (10 Min)</a:t>
            </a:r>
            <a:br>
              <a:rPr lang="de-DE" dirty="0" smtClean="0"/>
            </a:br>
            <a:r>
              <a:rPr lang="de-DE" dirty="0" smtClean="0"/>
              <a:t>• 12:00 Uhr - Finanzplanung (45 Min)</a:t>
            </a:r>
            <a:br>
              <a:rPr lang="de-DE" dirty="0" smtClean="0"/>
            </a:br>
            <a:r>
              <a:rPr lang="de-DE" dirty="0" smtClean="0"/>
              <a:t>• 12:45 Uhr - Mittagspause (45 Min)</a:t>
            </a:r>
            <a:br>
              <a:rPr lang="de-DE" dirty="0" smtClean="0"/>
            </a:br>
            <a:r>
              <a:rPr lang="de-DE" dirty="0" smtClean="0"/>
              <a:t>• 13:30 Uhr </a:t>
            </a:r>
            <a:r>
              <a:rPr lang="de-DE" dirty="0" smtClean="0"/>
              <a:t>– </a:t>
            </a:r>
            <a:r>
              <a:rPr lang="de-DE" dirty="0" err="1" smtClean="0"/>
              <a:t>Win</a:t>
            </a:r>
            <a:r>
              <a:rPr lang="de-DE" dirty="0" smtClean="0"/>
              <a:t>-</a:t>
            </a:r>
            <a:r>
              <a:rPr lang="de-DE" dirty="0" err="1" smtClean="0"/>
              <a:t>Win</a:t>
            </a:r>
            <a:r>
              <a:rPr lang="de-DE" dirty="0" smtClean="0"/>
              <a:t>-Spiel </a:t>
            </a:r>
            <a:r>
              <a:rPr lang="de-DE" dirty="0" smtClean="0"/>
              <a:t>(30 Min)</a:t>
            </a:r>
            <a:br>
              <a:rPr lang="de-DE" dirty="0" smtClean="0"/>
            </a:br>
            <a:r>
              <a:rPr lang="de-DE" dirty="0" smtClean="0"/>
              <a:t>• 14:00 Uhr - Führungsmethoden (45 Min)</a:t>
            </a:r>
            <a:br>
              <a:rPr lang="de-DE" dirty="0" smtClean="0"/>
            </a:br>
            <a:r>
              <a:rPr lang="de-DE" dirty="0" smtClean="0"/>
              <a:t>• 14:45 Uhr - Pause (10 Min)</a:t>
            </a:r>
            <a:br>
              <a:rPr lang="de-DE" dirty="0" smtClean="0"/>
            </a:br>
            <a:r>
              <a:rPr lang="de-DE" dirty="0" smtClean="0"/>
              <a:t>• 14:55 Uhr - Produktions- &amp; </a:t>
            </a:r>
            <a:r>
              <a:rPr lang="de-DE" dirty="0" err="1" smtClean="0"/>
              <a:t>Publikations</a:t>
            </a:r>
            <a:r>
              <a:rPr lang="de-DE" dirty="0" smtClean="0"/>
              <a:t>... (60 Min)</a:t>
            </a:r>
            <a:endParaRPr lang="de-D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idx="4294967295"/>
          </p:nvPr>
        </p:nvSpPr>
        <p:spPr/>
        <p:txBody>
          <a:bodyPr/>
          <a:lstStyle/>
          <a:p>
            <a:r>
              <a:rPr lang="de-DE" smtClean="0"/>
              <a:t>Strategische Instrumente</a:t>
            </a:r>
          </a:p>
        </p:txBody>
      </p:sp>
      <p:sp>
        <p:nvSpPr>
          <p:cNvPr id="38915" name="Rectangle 3"/>
          <p:cNvSpPr>
            <a:spLocks noGrp="1"/>
          </p:cNvSpPr>
          <p:nvPr>
            <p:ph type="body" idx="4294967295"/>
          </p:nvPr>
        </p:nvSpPr>
        <p:spPr/>
        <p:txBody>
          <a:bodyPr/>
          <a:lstStyle/>
          <a:p>
            <a:r>
              <a:rPr lang="de-DE" smtClean="0"/>
              <a:t>Externe Analyse</a:t>
            </a:r>
          </a:p>
          <a:p>
            <a:pPr lvl="2"/>
            <a:r>
              <a:rPr lang="de-DE" smtClean="0"/>
              <a:t>Konkurrenzanalyse</a:t>
            </a:r>
          </a:p>
        </p:txBody>
      </p:sp>
      <p:sp>
        <p:nvSpPr>
          <p:cNvPr id="38916" name="AutoShape 4"/>
          <p:cNvSpPr>
            <a:spLocks noChangeArrowheads="1"/>
          </p:cNvSpPr>
          <p:nvPr/>
        </p:nvSpPr>
        <p:spPr bwMode="auto">
          <a:xfrm>
            <a:off x="4489450" y="4213225"/>
            <a:ext cx="1570038" cy="490538"/>
          </a:xfrm>
          <a:prstGeom prst="roundRect">
            <a:avLst>
              <a:gd name="adj" fmla="val 16667"/>
            </a:avLst>
          </a:prstGeom>
          <a:solidFill>
            <a:srgbClr val="FFFFFF"/>
          </a:solidFill>
          <a:ln w="18000">
            <a:solidFill>
              <a:srgbClr val="FFFFFF"/>
            </a:solidFill>
            <a:round/>
            <a:headEnd/>
            <a:tailEnd/>
          </a:ln>
        </p:spPr>
        <p:txBody>
          <a:bodyPr wrap="none" lIns="99000" tIns="54000" rIns="99000" bIns="54000" anchor="ctr"/>
          <a:lstStyle/>
          <a:p>
            <a:pPr algn="ctr" defTabSz="449263">
              <a:lnSpc>
                <a:spcPct val="81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000000"/>
                </a:solidFill>
                <a:latin typeface="Gill Sans MT" pitchFamily="34" charset="0"/>
                <a:cs typeface="Lucida Sans Unicode" pitchFamily="34" charset="0"/>
              </a:rPr>
              <a:t>Informationen</a:t>
            </a:r>
          </a:p>
        </p:txBody>
      </p:sp>
      <p:sp>
        <p:nvSpPr>
          <p:cNvPr id="38917" name="Oval 5"/>
          <p:cNvSpPr>
            <a:spLocks noChangeArrowheads="1"/>
          </p:cNvSpPr>
          <p:nvPr/>
        </p:nvSpPr>
        <p:spPr bwMode="auto">
          <a:xfrm>
            <a:off x="3429000" y="2286000"/>
            <a:ext cx="1535113"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spcAft>
                <a:spcPts val="10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Neue</a:t>
            </a:r>
          </a:p>
          <a:p>
            <a:pPr algn="ctr" defTabSz="449263">
              <a:lnSpc>
                <a:spcPct val="87000"/>
              </a:lnSpc>
              <a:spcAft>
                <a:spcPts val="10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Technologien</a:t>
            </a:r>
          </a:p>
        </p:txBody>
      </p:sp>
      <p:sp>
        <p:nvSpPr>
          <p:cNvPr id="38918" name="Oval 6"/>
          <p:cNvSpPr>
            <a:spLocks noChangeArrowheads="1"/>
          </p:cNvSpPr>
          <p:nvPr/>
        </p:nvSpPr>
        <p:spPr bwMode="auto">
          <a:xfrm>
            <a:off x="6350000" y="2286000"/>
            <a:ext cx="1535113"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spcAft>
                <a:spcPts val="10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Konkurrenten-</a:t>
            </a:r>
          </a:p>
          <a:p>
            <a:pPr algn="ctr" defTabSz="449263">
              <a:lnSpc>
                <a:spcPct val="87000"/>
              </a:lnSpc>
              <a:spcAft>
                <a:spcPts val="10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unternehmen</a:t>
            </a:r>
          </a:p>
        </p:txBody>
      </p:sp>
      <p:sp>
        <p:nvSpPr>
          <p:cNvPr id="38919" name="Oval 7"/>
          <p:cNvSpPr>
            <a:spLocks noChangeArrowheads="1"/>
          </p:cNvSpPr>
          <p:nvPr/>
        </p:nvSpPr>
        <p:spPr bwMode="auto">
          <a:xfrm>
            <a:off x="3249613" y="5389563"/>
            <a:ext cx="1535112"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spcAft>
                <a:spcPts val="10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Branche</a:t>
            </a:r>
          </a:p>
        </p:txBody>
      </p:sp>
      <p:sp>
        <p:nvSpPr>
          <p:cNvPr id="38920" name="Oval 8"/>
          <p:cNvSpPr>
            <a:spLocks noChangeArrowheads="1"/>
          </p:cNvSpPr>
          <p:nvPr/>
        </p:nvSpPr>
        <p:spPr bwMode="auto">
          <a:xfrm>
            <a:off x="6186488" y="5389563"/>
            <a:ext cx="1535112"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spcAft>
                <a:spcPts val="15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neue Patente</a:t>
            </a:r>
          </a:p>
        </p:txBody>
      </p:sp>
      <p:sp>
        <p:nvSpPr>
          <p:cNvPr id="38921" name="Oval 9"/>
          <p:cNvSpPr>
            <a:spLocks noChangeArrowheads="1"/>
          </p:cNvSpPr>
          <p:nvPr/>
        </p:nvSpPr>
        <p:spPr bwMode="auto">
          <a:xfrm>
            <a:off x="7232650" y="3756025"/>
            <a:ext cx="1784350" cy="884238"/>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defTabSz="449263">
              <a:lnSpc>
                <a:spcPct val="87000"/>
              </a:lnSpc>
              <a:spcAft>
                <a:spcPts val="10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Wettbewerbs-</a:t>
            </a:r>
          </a:p>
          <a:p>
            <a:pPr defTabSz="449263">
              <a:lnSpc>
                <a:spcPct val="87000"/>
              </a:lnSpc>
              <a:spcAft>
                <a:spcPts val="10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produkte</a:t>
            </a:r>
          </a:p>
        </p:txBody>
      </p:sp>
      <p:sp>
        <p:nvSpPr>
          <p:cNvPr id="38922" name="Oval 10"/>
          <p:cNvSpPr>
            <a:spLocks noChangeArrowheads="1"/>
          </p:cNvSpPr>
          <p:nvPr/>
        </p:nvSpPr>
        <p:spPr bwMode="auto">
          <a:xfrm>
            <a:off x="1916113" y="3787775"/>
            <a:ext cx="1570037" cy="91440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spcAft>
                <a:spcPts val="10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Markt-</a:t>
            </a:r>
          </a:p>
          <a:p>
            <a:pPr algn="ctr" defTabSz="449263">
              <a:lnSpc>
                <a:spcPct val="87000"/>
              </a:lnSpc>
              <a:spcAft>
                <a:spcPts val="10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entwicklung</a:t>
            </a:r>
          </a:p>
        </p:txBody>
      </p:sp>
      <p:cxnSp>
        <p:nvCxnSpPr>
          <p:cNvPr id="38923" name="AutoShape 11"/>
          <p:cNvCxnSpPr>
            <a:cxnSpLocks noChangeShapeType="1"/>
            <a:stCxn id="38916" idx="0"/>
            <a:endCxn id="38917" idx="4"/>
          </p:cNvCxnSpPr>
          <p:nvPr/>
        </p:nvCxnSpPr>
        <p:spPr bwMode="auto">
          <a:xfrm flipH="1" flipV="1">
            <a:off x="4197350" y="3176588"/>
            <a:ext cx="1077913" cy="1028700"/>
          </a:xfrm>
          <a:prstGeom prst="straightConnector1">
            <a:avLst/>
          </a:prstGeom>
          <a:noFill/>
          <a:ln w="18000">
            <a:solidFill>
              <a:srgbClr val="000000"/>
            </a:solidFill>
            <a:round/>
            <a:headEnd/>
            <a:tailEnd/>
          </a:ln>
        </p:spPr>
      </p:cxnSp>
      <p:cxnSp>
        <p:nvCxnSpPr>
          <p:cNvPr id="38924" name="AutoShape 12"/>
          <p:cNvCxnSpPr>
            <a:cxnSpLocks noChangeShapeType="1"/>
            <a:stCxn id="38916" idx="2"/>
            <a:endCxn id="38920" idx="0"/>
          </p:cNvCxnSpPr>
          <p:nvPr/>
        </p:nvCxnSpPr>
        <p:spPr bwMode="auto">
          <a:xfrm>
            <a:off x="5275263" y="4711700"/>
            <a:ext cx="1679575" cy="669925"/>
          </a:xfrm>
          <a:prstGeom prst="straightConnector1">
            <a:avLst/>
          </a:prstGeom>
          <a:noFill/>
          <a:ln w="18000">
            <a:solidFill>
              <a:srgbClr val="000000"/>
            </a:solidFill>
            <a:round/>
            <a:headEnd/>
            <a:tailEnd/>
          </a:ln>
        </p:spPr>
      </p:cxnSp>
      <p:cxnSp>
        <p:nvCxnSpPr>
          <p:cNvPr id="38925" name="AutoShape 13"/>
          <p:cNvCxnSpPr>
            <a:cxnSpLocks noChangeShapeType="1"/>
            <a:stCxn id="38916" idx="3"/>
            <a:endCxn id="38921" idx="2"/>
          </p:cNvCxnSpPr>
          <p:nvPr/>
        </p:nvCxnSpPr>
        <p:spPr bwMode="auto">
          <a:xfrm flipV="1">
            <a:off x="6067425" y="4198938"/>
            <a:ext cx="1157288" cy="260350"/>
          </a:xfrm>
          <a:prstGeom prst="straightConnector1">
            <a:avLst/>
          </a:prstGeom>
          <a:noFill/>
          <a:ln w="18000">
            <a:solidFill>
              <a:srgbClr val="000000"/>
            </a:solidFill>
            <a:round/>
            <a:headEnd/>
            <a:tailEnd/>
          </a:ln>
        </p:spPr>
      </p:cxnSp>
      <p:cxnSp>
        <p:nvCxnSpPr>
          <p:cNvPr id="38926" name="AutoShape 14"/>
          <p:cNvCxnSpPr>
            <a:cxnSpLocks noChangeShapeType="1"/>
            <a:stCxn id="38916" idx="1"/>
            <a:endCxn id="38922" idx="6"/>
          </p:cNvCxnSpPr>
          <p:nvPr/>
        </p:nvCxnSpPr>
        <p:spPr bwMode="auto">
          <a:xfrm flipH="1" flipV="1">
            <a:off x="3494088" y="4244975"/>
            <a:ext cx="987425" cy="214313"/>
          </a:xfrm>
          <a:prstGeom prst="straightConnector1">
            <a:avLst/>
          </a:prstGeom>
          <a:noFill/>
          <a:ln w="18000">
            <a:solidFill>
              <a:srgbClr val="000000"/>
            </a:solidFill>
            <a:round/>
            <a:headEnd/>
            <a:tailEnd/>
          </a:ln>
        </p:spPr>
      </p:cxnSp>
      <p:cxnSp>
        <p:nvCxnSpPr>
          <p:cNvPr id="38927" name="AutoShape 15"/>
          <p:cNvCxnSpPr>
            <a:cxnSpLocks noChangeShapeType="1"/>
            <a:stCxn id="38916" idx="2"/>
            <a:endCxn id="38919" idx="0"/>
          </p:cNvCxnSpPr>
          <p:nvPr/>
        </p:nvCxnSpPr>
        <p:spPr bwMode="auto">
          <a:xfrm flipH="1">
            <a:off x="4017963" y="4711700"/>
            <a:ext cx="1257300" cy="669925"/>
          </a:xfrm>
          <a:prstGeom prst="straightConnector1">
            <a:avLst/>
          </a:prstGeom>
          <a:noFill/>
          <a:ln w="18000">
            <a:solidFill>
              <a:srgbClr val="000000"/>
            </a:solidFill>
            <a:round/>
            <a:headEnd/>
            <a:tailEnd/>
          </a:ln>
        </p:spPr>
      </p:cxnSp>
      <p:cxnSp>
        <p:nvCxnSpPr>
          <p:cNvPr id="38928" name="AutoShape 16"/>
          <p:cNvCxnSpPr>
            <a:cxnSpLocks noChangeShapeType="1"/>
            <a:stCxn id="38916" idx="0"/>
            <a:endCxn id="38918" idx="4"/>
          </p:cNvCxnSpPr>
          <p:nvPr/>
        </p:nvCxnSpPr>
        <p:spPr bwMode="auto">
          <a:xfrm flipV="1">
            <a:off x="5275263" y="3176588"/>
            <a:ext cx="1843087" cy="1028700"/>
          </a:xfrm>
          <a:prstGeom prst="straightConnector1">
            <a:avLst/>
          </a:prstGeom>
          <a:noFill/>
          <a:ln w="18000">
            <a:solidFill>
              <a:srgbClr val="000000"/>
            </a:solidFill>
            <a:round/>
            <a:headEnd/>
            <a:tailE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9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9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9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9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9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89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92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92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9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9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9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9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38917" grpId="0" animBg="1"/>
      <p:bldP spid="38918" grpId="0" animBg="1"/>
      <p:bldP spid="38919" grpId="0" animBg="1"/>
      <p:bldP spid="38920" grpId="0" animBg="1"/>
      <p:bldP spid="38921" grpId="0" animBg="1"/>
      <p:bldP spid="3892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idx="4294967295"/>
          </p:nvPr>
        </p:nvSpPr>
        <p:spPr/>
        <p:txBody>
          <a:bodyPr/>
          <a:lstStyle/>
          <a:p>
            <a:r>
              <a:rPr lang="de-DE" smtClean="0"/>
              <a:t>Strategische Instrumente</a:t>
            </a:r>
          </a:p>
        </p:txBody>
      </p:sp>
      <p:sp>
        <p:nvSpPr>
          <p:cNvPr id="39939" name="Rectangle 3"/>
          <p:cNvSpPr>
            <a:spLocks noGrp="1"/>
          </p:cNvSpPr>
          <p:nvPr>
            <p:ph type="body" idx="4294967295"/>
          </p:nvPr>
        </p:nvSpPr>
        <p:spPr/>
        <p:txBody>
          <a:bodyPr/>
          <a:lstStyle/>
          <a:p>
            <a:r>
              <a:rPr lang="de-DE" smtClean="0"/>
              <a:t>Externe Analyse</a:t>
            </a:r>
          </a:p>
          <a:p>
            <a:pPr lvl="2"/>
            <a:r>
              <a:rPr lang="de-DE" smtClean="0"/>
              <a:t>Kundenanalyse</a:t>
            </a:r>
          </a:p>
        </p:txBody>
      </p:sp>
      <p:sp>
        <p:nvSpPr>
          <p:cNvPr id="39940" name="AutoShape 4"/>
          <p:cNvSpPr>
            <a:spLocks noChangeArrowheads="1"/>
          </p:cNvSpPr>
          <p:nvPr/>
        </p:nvSpPr>
        <p:spPr bwMode="auto">
          <a:xfrm>
            <a:off x="4500563" y="4148138"/>
            <a:ext cx="1700212" cy="490537"/>
          </a:xfrm>
          <a:prstGeom prst="roundRect">
            <a:avLst>
              <a:gd name="adj" fmla="val 16667"/>
            </a:avLst>
          </a:prstGeom>
          <a:solidFill>
            <a:srgbClr val="FFFFFF"/>
          </a:solidFill>
          <a:ln w="18000">
            <a:solidFill>
              <a:srgbClr val="FFFFFF"/>
            </a:solidFill>
            <a:round/>
            <a:headEnd/>
            <a:tailEnd/>
          </a:ln>
        </p:spPr>
        <p:txBody>
          <a:bodyPr wrap="none" lIns="99000" tIns="54000" rIns="99000" bIns="54000" anchor="ctr"/>
          <a:lstStyle/>
          <a:p>
            <a:pPr algn="ctr" defTabSz="449263">
              <a:lnSpc>
                <a:spcPct val="81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000000"/>
                </a:solidFill>
                <a:latin typeface="Gill Sans MT" pitchFamily="34" charset="0"/>
                <a:cs typeface="Lucida Sans Unicode" pitchFamily="34" charset="0"/>
              </a:rPr>
              <a:t>Informationen</a:t>
            </a:r>
          </a:p>
        </p:txBody>
      </p:sp>
      <p:sp>
        <p:nvSpPr>
          <p:cNvPr id="39941" name="Oval 5"/>
          <p:cNvSpPr>
            <a:spLocks noChangeArrowheads="1"/>
          </p:cNvSpPr>
          <p:nvPr/>
        </p:nvSpPr>
        <p:spPr bwMode="auto">
          <a:xfrm>
            <a:off x="3276600" y="2286000"/>
            <a:ext cx="1535113"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spcBef>
                <a:spcPts val="513"/>
              </a:spcBef>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Anforderungen</a:t>
            </a:r>
          </a:p>
          <a:p>
            <a:pPr algn="ctr" defTabSz="449263">
              <a:lnSpc>
                <a:spcPct val="87000"/>
              </a:lnSpc>
              <a:spcBef>
                <a:spcPts val="513"/>
              </a:spcBef>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Erwartungen</a:t>
            </a:r>
          </a:p>
        </p:txBody>
      </p:sp>
      <p:sp>
        <p:nvSpPr>
          <p:cNvPr id="39942" name="Oval 6"/>
          <p:cNvSpPr>
            <a:spLocks noChangeArrowheads="1"/>
          </p:cNvSpPr>
          <p:nvPr/>
        </p:nvSpPr>
        <p:spPr bwMode="auto">
          <a:xfrm>
            <a:off x="6492875" y="2286000"/>
            <a:ext cx="1535113"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Bedürfnisse</a:t>
            </a:r>
          </a:p>
        </p:txBody>
      </p:sp>
      <p:sp>
        <p:nvSpPr>
          <p:cNvPr id="39943" name="Oval 7"/>
          <p:cNvSpPr>
            <a:spLocks noChangeArrowheads="1"/>
          </p:cNvSpPr>
          <p:nvPr/>
        </p:nvSpPr>
        <p:spPr bwMode="auto">
          <a:xfrm>
            <a:off x="3433763" y="5553075"/>
            <a:ext cx="1535112"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Zielgruppen</a:t>
            </a:r>
          </a:p>
        </p:txBody>
      </p:sp>
      <p:sp>
        <p:nvSpPr>
          <p:cNvPr id="39944" name="Oval 8"/>
          <p:cNvSpPr>
            <a:spLocks noChangeArrowheads="1"/>
          </p:cNvSpPr>
          <p:nvPr/>
        </p:nvSpPr>
        <p:spPr bwMode="auto">
          <a:xfrm>
            <a:off x="1871663" y="3919538"/>
            <a:ext cx="1535112"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spcAft>
                <a:spcPts val="1500"/>
              </a:spcAft>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Neukunden</a:t>
            </a:r>
          </a:p>
        </p:txBody>
      </p:sp>
      <p:sp>
        <p:nvSpPr>
          <p:cNvPr id="39945" name="Oval 9"/>
          <p:cNvSpPr>
            <a:spLocks noChangeArrowheads="1"/>
          </p:cNvSpPr>
          <p:nvPr/>
        </p:nvSpPr>
        <p:spPr bwMode="auto">
          <a:xfrm>
            <a:off x="7373938" y="3756025"/>
            <a:ext cx="1535112"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Kundenbindung</a:t>
            </a:r>
          </a:p>
        </p:txBody>
      </p:sp>
      <p:sp>
        <p:nvSpPr>
          <p:cNvPr id="39946" name="Oval 10"/>
          <p:cNvSpPr>
            <a:spLocks noChangeArrowheads="1"/>
          </p:cNvSpPr>
          <p:nvPr/>
        </p:nvSpPr>
        <p:spPr bwMode="auto">
          <a:xfrm>
            <a:off x="6330950" y="5454650"/>
            <a:ext cx="1535113" cy="882650"/>
          </a:xfrm>
          <a:prstGeom prst="ellipse">
            <a:avLst/>
          </a:prstGeom>
          <a:solidFill>
            <a:srgbClr val="FF99CC">
              <a:alpha val="50195"/>
            </a:srgbClr>
          </a:solidFill>
          <a:ln w="18034">
            <a:solidFill>
              <a:srgbClr val="FF99CC"/>
            </a:solidFill>
            <a:round/>
            <a:headEnd/>
            <a:tailEnd/>
          </a:ln>
        </p:spPr>
        <p:txBody>
          <a:bodyPr wrap="none" lIns="99000" tIns="54000" rIns="99000" bIns="54000" anchor="ctr"/>
          <a:lstStyle/>
          <a:p>
            <a:pPr algn="ctr" defTabSz="449263">
              <a:lnSpc>
                <a:spcPct val="87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Positionierung</a:t>
            </a:r>
          </a:p>
          <a:p>
            <a:pPr algn="ctr" defTabSz="449263">
              <a:lnSpc>
                <a:spcPct val="87000"/>
              </a:lnSpc>
              <a:buClr>
                <a:srgbClr val="000000"/>
              </a:buClr>
              <a:buSzPct val="100000"/>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latin typeface="Gill Sans MT" pitchFamily="34" charset="0"/>
                <a:cs typeface="Lucida Sans Unicode" pitchFamily="34" charset="0"/>
              </a:rPr>
              <a:t>im Markt</a:t>
            </a:r>
          </a:p>
        </p:txBody>
      </p:sp>
      <p:cxnSp>
        <p:nvCxnSpPr>
          <p:cNvPr id="39947" name="AutoShape 11"/>
          <p:cNvCxnSpPr>
            <a:cxnSpLocks noChangeShapeType="1"/>
            <a:stCxn id="39940" idx="0"/>
            <a:endCxn id="39941" idx="4"/>
          </p:cNvCxnSpPr>
          <p:nvPr/>
        </p:nvCxnSpPr>
        <p:spPr bwMode="auto">
          <a:xfrm flipH="1" flipV="1">
            <a:off x="4044950" y="3176588"/>
            <a:ext cx="1306513" cy="963612"/>
          </a:xfrm>
          <a:prstGeom prst="straightConnector1">
            <a:avLst/>
          </a:prstGeom>
          <a:noFill/>
          <a:ln w="18000">
            <a:solidFill>
              <a:srgbClr val="000000"/>
            </a:solidFill>
            <a:round/>
            <a:headEnd/>
            <a:tailEnd/>
          </a:ln>
        </p:spPr>
      </p:cxnSp>
      <p:cxnSp>
        <p:nvCxnSpPr>
          <p:cNvPr id="39948" name="AutoShape 12"/>
          <p:cNvCxnSpPr>
            <a:cxnSpLocks noChangeShapeType="1"/>
            <a:stCxn id="39940" idx="1"/>
            <a:endCxn id="39944" idx="6"/>
          </p:cNvCxnSpPr>
          <p:nvPr/>
        </p:nvCxnSpPr>
        <p:spPr bwMode="auto">
          <a:xfrm flipH="1" flipV="1">
            <a:off x="3414713" y="4360863"/>
            <a:ext cx="1077912" cy="33337"/>
          </a:xfrm>
          <a:prstGeom prst="straightConnector1">
            <a:avLst/>
          </a:prstGeom>
          <a:noFill/>
          <a:ln w="18000">
            <a:solidFill>
              <a:srgbClr val="000000"/>
            </a:solidFill>
            <a:round/>
            <a:headEnd/>
            <a:tailEnd/>
          </a:ln>
        </p:spPr>
      </p:cxnSp>
      <p:cxnSp>
        <p:nvCxnSpPr>
          <p:cNvPr id="39949" name="AutoShape 13"/>
          <p:cNvCxnSpPr>
            <a:cxnSpLocks noChangeShapeType="1"/>
            <a:stCxn id="39940" idx="3"/>
            <a:endCxn id="39945" idx="2"/>
          </p:cNvCxnSpPr>
          <p:nvPr/>
        </p:nvCxnSpPr>
        <p:spPr bwMode="auto">
          <a:xfrm flipV="1">
            <a:off x="6208713" y="4197350"/>
            <a:ext cx="1157287" cy="196850"/>
          </a:xfrm>
          <a:prstGeom prst="straightConnector1">
            <a:avLst/>
          </a:prstGeom>
          <a:noFill/>
          <a:ln w="18000">
            <a:solidFill>
              <a:srgbClr val="000000"/>
            </a:solidFill>
            <a:round/>
            <a:headEnd/>
            <a:tailEnd/>
          </a:ln>
        </p:spPr>
      </p:cxnSp>
      <p:cxnSp>
        <p:nvCxnSpPr>
          <p:cNvPr id="39950" name="AutoShape 14"/>
          <p:cNvCxnSpPr>
            <a:cxnSpLocks noChangeShapeType="1"/>
            <a:stCxn id="39940" idx="2"/>
            <a:endCxn id="39946" idx="0"/>
          </p:cNvCxnSpPr>
          <p:nvPr/>
        </p:nvCxnSpPr>
        <p:spPr bwMode="auto">
          <a:xfrm>
            <a:off x="5351463" y="4646613"/>
            <a:ext cx="1747837" cy="800100"/>
          </a:xfrm>
          <a:prstGeom prst="straightConnector1">
            <a:avLst/>
          </a:prstGeom>
          <a:noFill/>
          <a:ln w="18000">
            <a:solidFill>
              <a:srgbClr val="000000"/>
            </a:solidFill>
            <a:round/>
            <a:headEnd/>
            <a:tailEnd/>
          </a:ln>
        </p:spPr>
      </p:cxnSp>
      <p:cxnSp>
        <p:nvCxnSpPr>
          <p:cNvPr id="39951" name="AutoShape 15"/>
          <p:cNvCxnSpPr>
            <a:cxnSpLocks noChangeShapeType="1"/>
            <a:stCxn id="39940" idx="2"/>
            <a:endCxn id="39943" idx="0"/>
          </p:cNvCxnSpPr>
          <p:nvPr/>
        </p:nvCxnSpPr>
        <p:spPr bwMode="auto">
          <a:xfrm flipH="1">
            <a:off x="4202113" y="4646613"/>
            <a:ext cx="1149350" cy="898525"/>
          </a:xfrm>
          <a:prstGeom prst="straightConnector1">
            <a:avLst/>
          </a:prstGeom>
          <a:noFill/>
          <a:ln w="18000">
            <a:solidFill>
              <a:srgbClr val="000000"/>
            </a:solidFill>
            <a:round/>
            <a:headEnd/>
            <a:tailEnd/>
          </a:ln>
        </p:spPr>
      </p:cxnSp>
      <p:cxnSp>
        <p:nvCxnSpPr>
          <p:cNvPr id="39952" name="AutoShape 16"/>
          <p:cNvCxnSpPr>
            <a:cxnSpLocks noChangeShapeType="1"/>
            <a:stCxn id="39940" idx="0"/>
            <a:endCxn id="39942" idx="4"/>
          </p:cNvCxnSpPr>
          <p:nvPr/>
        </p:nvCxnSpPr>
        <p:spPr bwMode="auto">
          <a:xfrm flipV="1">
            <a:off x="5351463" y="3176588"/>
            <a:ext cx="1909762" cy="963612"/>
          </a:xfrm>
          <a:prstGeom prst="straightConnector1">
            <a:avLst/>
          </a:prstGeom>
          <a:noFill/>
          <a:ln w="18000">
            <a:solidFill>
              <a:srgbClr val="000000"/>
            </a:solidFill>
            <a:round/>
            <a:headEnd/>
            <a:tailE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94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95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94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9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94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995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95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9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94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994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9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P spid="39941" grpId="0" animBg="1"/>
      <p:bldP spid="39942" grpId="0" animBg="1"/>
      <p:bldP spid="39943" grpId="0" animBg="1"/>
      <p:bldP spid="39944" grpId="0" animBg="1"/>
      <p:bldP spid="39945" grpId="0" animBg="1"/>
      <p:bldP spid="3994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idx="4294967295"/>
          </p:nvPr>
        </p:nvSpPr>
        <p:spPr/>
        <p:txBody>
          <a:bodyPr/>
          <a:lstStyle/>
          <a:p>
            <a:r>
              <a:rPr lang="de-DE" smtClean="0"/>
              <a:t>Strategische Instrumente</a:t>
            </a:r>
          </a:p>
        </p:txBody>
      </p:sp>
      <p:sp>
        <p:nvSpPr>
          <p:cNvPr id="40963" name="Rectangle 3"/>
          <p:cNvSpPr>
            <a:spLocks noGrp="1"/>
          </p:cNvSpPr>
          <p:nvPr>
            <p:ph type="body" idx="4294967295"/>
          </p:nvPr>
        </p:nvSpPr>
        <p:spPr/>
        <p:txBody>
          <a:bodyPr/>
          <a:lstStyle/>
          <a:p>
            <a:r>
              <a:rPr lang="de-DE" smtClean="0"/>
              <a:t>Externe Analyse</a:t>
            </a:r>
          </a:p>
          <a:p>
            <a:pPr lvl="2"/>
            <a:r>
              <a:rPr lang="de-DE" smtClean="0"/>
              <a:t>Branchenanalyse</a:t>
            </a:r>
          </a:p>
        </p:txBody>
      </p:sp>
      <p:pic>
        <p:nvPicPr>
          <p:cNvPr id="40964" name="Picture 4"/>
          <p:cNvPicPr>
            <a:picLocks noChangeAspect="1" noChangeArrowheads="1"/>
          </p:cNvPicPr>
          <p:nvPr/>
        </p:nvPicPr>
        <p:blipFill>
          <a:blip r:embed="rId3"/>
          <a:srcRect/>
          <a:stretch>
            <a:fillRect/>
          </a:stretch>
        </p:blipFill>
        <p:spPr bwMode="auto">
          <a:xfrm>
            <a:off x="2286000" y="2030413"/>
            <a:ext cx="5656263" cy="4308475"/>
          </a:xfrm>
          <a:prstGeom prst="rect">
            <a:avLst/>
          </a:prstGeom>
          <a:noFill/>
          <a:ln w="9525">
            <a:noFill/>
            <a:round/>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p:txBody>
          <a:bodyPr/>
          <a:lstStyle/>
          <a:p>
            <a:r>
              <a:rPr lang="de-DE" smtClean="0"/>
              <a:t>Strategische Instrumente</a:t>
            </a:r>
          </a:p>
        </p:txBody>
      </p:sp>
      <p:sp>
        <p:nvSpPr>
          <p:cNvPr id="41987" name="Rectangle 3"/>
          <p:cNvSpPr>
            <a:spLocks noGrp="1"/>
          </p:cNvSpPr>
          <p:nvPr>
            <p:ph type="body" idx="4294967295"/>
          </p:nvPr>
        </p:nvSpPr>
        <p:spPr/>
        <p:txBody>
          <a:bodyPr/>
          <a:lstStyle/>
          <a:p>
            <a:r>
              <a:rPr lang="de-DE" smtClean="0"/>
              <a:t>Externe Analyse</a:t>
            </a:r>
          </a:p>
          <a:p>
            <a:pPr lvl="2"/>
            <a:r>
              <a:rPr lang="de-DE" smtClean="0"/>
              <a:t>Gap-Analyse</a:t>
            </a:r>
          </a:p>
          <a:p>
            <a:pPr lvl="2">
              <a:buFont typeface="Wingdings 3" pitchFamily="18" charset="2"/>
              <a:buNone/>
            </a:pPr>
            <a:endParaRPr lang="de-DE" smtClean="0"/>
          </a:p>
          <a:p>
            <a:pPr lvl="3"/>
            <a:r>
              <a:rPr lang="de-DE" sz="2000" smtClean="0"/>
              <a:t>Zielerwartungen erreichbar?</a:t>
            </a:r>
          </a:p>
          <a:p>
            <a:pPr lvl="3"/>
            <a:r>
              <a:rPr lang="de-DE" sz="2000" smtClean="0"/>
              <a:t>Vergleich zweier Zukunftsprojektionen</a:t>
            </a:r>
          </a:p>
          <a:p>
            <a:pPr lvl="3"/>
            <a:r>
              <a:rPr lang="de-DE" sz="2000" smtClean="0"/>
              <a:t>quantifizierbare Unternehmensziele</a:t>
            </a:r>
          </a:p>
          <a:p>
            <a:pPr lvl="4"/>
            <a:r>
              <a:rPr lang="de-DE" sz="2000" smtClean="0"/>
              <a:t>Soll-Größen (z. B. Soll-Umsatz)</a:t>
            </a:r>
          </a:p>
          <a:p>
            <a:pPr lvl="4"/>
            <a:r>
              <a:rPr lang="de-DE" sz="2000" smtClean="0"/>
              <a:t>Prognose des zu erwartenden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98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98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98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98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98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idx="4294967295"/>
          </p:nvPr>
        </p:nvSpPr>
        <p:spPr/>
        <p:txBody>
          <a:bodyPr/>
          <a:lstStyle/>
          <a:p>
            <a:r>
              <a:rPr lang="de-DE" smtClean="0"/>
              <a:t>Strategische Instrumente</a:t>
            </a:r>
          </a:p>
        </p:txBody>
      </p:sp>
      <p:sp>
        <p:nvSpPr>
          <p:cNvPr id="43011" name="Rectangle 3"/>
          <p:cNvSpPr>
            <a:spLocks noGrp="1"/>
          </p:cNvSpPr>
          <p:nvPr>
            <p:ph type="body" idx="4294967295"/>
          </p:nvPr>
        </p:nvSpPr>
        <p:spPr/>
        <p:txBody>
          <a:bodyPr/>
          <a:lstStyle/>
          <a:p>
            <a:r>
              <a:rPr lang="de-DE" smtClean="0"/>
              <a:t>Externe Analyse</a:t>
            </a:r>
          </a:p>
          <a:p>
            <a:pPr lvl="2"/>
            <a:r>
              <a:rPr lang="de-DE" smtClean="0"/>
              <a:t>Gap-Analyse</a:t>
            </a:r>
          </a:p>
        </p:txBody>
      </p:sp>
      <p:sp>
        <p:nvSpPr>
          <p:cNvPr id="43013" name="Text Box 5"/>
          <p:cNvSpPr txBox="1">
            <a:spLocks noChangeArrowheads="1"/>
          </p:cNvSpPr>
          <p:nvPr/>
        </p:nvSpPr>
        <p:spPr bwMode="auto">
          <a:xfrm>
            <a:off x="0" y="1844675"/>
            <a:ext cx="1512888" cy="366713"/>
          </a:xfrm>
          <a:prstGeom prst="rect">
            <a:avLst/>
          </a:prstGeom>
          <a:noFill/>
          <a:ln w="9525">
            <a:noFill/>
            <a:miter lim="800000"/>
            <a:headEnd/>
            <a:tailEnd/>
          </a:ln>
          <a:effectLst/>
        </p:spPr>
        <p:txBody>
          <a:bodyPr>
            <a:spAutoFit/>
          </a:bodyPr>
          <a:lstStyle/>
          <a:p>
            <a:pPr>
              <a:spcBef>
                <a:spcPct val="50000"/>
              </a:spcBef>
            </a:pPr>
            <a:r>
              <a:rPr lang="de-DE">
                <a:latin typeface="Tahoma" pitchFamily="34" charset="0"/>
              </a:rPr>
              <a:t>Umsatz</a:t>
            </a:r>
          </a:p>
        </p:txBody>
      </p:sp>
      <p:sp>
        <p:nvSpPr>
          <p:cNvPr id="43014" name="Text Box 6"/>
          <p:cNvSpPr txBox="1">
            <a:spLocks noChangeArrowheads="1"/>
          </p:cNvSpPr>
          <p:nvPr/>
        </p:nvSpPr>
        <p:spPr bwMode="auto">
          <a:xfrm>
            <a:off x="2987675" y="2635250"/>
            <a:ext cx="2736850" cy="366713"/>
          </a:xfrm>
          <a:prstGeom prst="rect">
            <a:avLst/>
          </a:prstGeom>
          <a:noFill/>
          <a:ln w="9525">
            <a:noFill/>
            <a:miter lim="800000"/>
            <a:headEnd/>
            <a:tailEnd/>
          </a:ln>
          <a:effectLst/>
        </p:spPr>
        <p:txBody>
          <a:bodyPr>
            <a:spAutoFit/>
          </a:bodyPr>
          <a:lstStyle/>
          <a:p>
            <a:pPr>
              <a:spcBef>
                <a:spcPct val="50000"/>
              </a:spcBef>
            </a:pPr>
            <a:r>
              <a:rPr lang="de-DE">
                <a:solidFill>
                  <a:schemeClr val="tx2"/>
                </a:solidFill>
                <a:latin typeface="Tahoma" pitchFamily="34" charset="0"/>
              </a:rPr>
              <a:t>Entwicklungsgrenze</a:t>
            </a:r>
          </a:p>
        </p:txBody>
      </p:sp>
      <p:sp>
        <p:nvSpPr>
          <p:cNvPr id="43015" name="Text Box 7"/>
          <p:cNvSpPr txBox="1">
            <a:spLocks noChangeArrowheads="1"/>
          </p:cNvSpPr>
          <p:nvPr/>
        </p:nvSpPr>
        <p:spPr bwMode="auto">
          <a:xfrm>
            <a:off x="1476375" y="5011738"/>
            <a:ext cx="2808288" cy="366712"/>
          </a:xfrm>
          <a:prstGeom prst="rect">
            <a:avLst/>
          </a:prstGeom>
          <a:noFill/>
          <a:ln w="9525">
            <a:noFill/>
            <a:miter lim="800000"/>
            <a:headEnd/>
            <a:tailEnd/>
          </a:ln>
          <a:effectLst/>
        </p:spPr>
        <p:txBody>
          <a:bodyPr>
            <a:spAutoFit/>
          </a:bodyPr>
          <a:lstStyle/>
          <a:p>
            <a:pPr>
              <a:spcBef>
                <a:spcPct val="50000"/>
              </a:spcBef>
            </a:pPr>
            <a:r>
              <a:rPr lang="de-DE">
                <a:solidFill>
                  <a:srgbClr val="009900"/>
                </a:solidFill>
                <a:latin typeface="Tahoma" pitchFamily="34" charset="0"/>
              </a:rPr>
              <a:t>potentielles Basisgeschäft</a:t>
            </a:r>
          </a:p>
        </p:txBody>
      </p:sp>
      <p:sp>
        <p:nvSpPr>
          <p:cNvPr id="43016" name="Line 8"/>
          <p:cNvSpPr>
            <a:spLocks noChangeShapeType="1"/>
          </p:cNvSpPr>
          <p:nvPr/>
        </p:nvSpPr>
        <p:spPr bwMode="auto">
          <a:xfrm>
            <a:off x="755650" y="5227638"/>
            <a:ext cx="720725" cy="0"/>
          </a:xfrm>
          <a:prstGeom prst="line">
            <a:avLst/>
          </a:prstGeom>
          <a:noFill/>
          <a:ln w="76200">
            <a:solidFill>
              <a:srgbClr val="009900"/>
            </a:solidFill>
            <a:round/>
            <a:headEnd/>
            <a:tailEnd/>
          </a:ln>
          <a:effectLst/>
        </p:spPr>
        <p:txBody>
          <a:bodyPr/>
          <a:lstStyle/>
          <a:p>
            <a:endParaRPr lang="de-DE"/>
          </a:p>
        </p:txBody>
      </p:sp>
      <p:sp>
        <p:nvSpPr>
          <p:cNvPr id="43017" name="Text Box 9"/>
          <p:cNvSpPr txBox="1">
            <a:spLocks noChangeArrowheads="1"/>
          </p:cNvSpPr>
          <p:nvPr/>
        </p:nvSpPr>
        <p:spPr bwMode="auto">
          <a:xfrm>
            <a:off x="1476375" y="5516563"/>
            <a:ext cx="2951163" cy="366712"/>
          </a:xfrm>
          <a:prstGeom prst="rect">
            <a:avLst/>
          </a:prstGeom>
          <a:noFill/>
          <a:ln w="9525">
            <a:noFill/>
            <a:miter lim="800000"/>
            <a:headEnd/>
            <a:tailEnd/>
          </a:ln>
          <a:effectLst/>
        </p:spPr>
        <p:txBody>
          <a:bodyPr>
            <a:spAutoFit/>
          </a:bodyPr>
          <a:lstStyle/>
          <a:p>
            <a:pPr>
              <a:spcBef>
                <a:spcPct val="50000"/>
              </a:spcBef>
            </a:pPr>
            <a:r>
              <a:rPr lang="de-DE">
                <a:solidFill>
                  <a:srgbClr val="CC0000"/>
                </a:solidFill>
                <a:latin typeface="Tahoma" pitchFamily="34" charset="0"/>
              </a:rPr>
              <a:t>entwickeltes Basisgeschäft</a:t>
            </a:r>
          </a:p>
        </p:txBody>
      </p:sp>
      <p:sp>
        <p:nvSpPr>
          <p:cNvPr id="43018" name="Line 10"/>
          <p:cNvSpPr>
            <a:spLocks noChangeShapeType="1"/>
          </p:cNvSpPr>
          <p:nvPr/>
        </p:nvSpPr>
        <p:spPr bwMode="auto">
          <a:xfrm>
            <a:off x="755650" y="5732463"/>
            <a:ext cx="720725" cy="0"/>
          </a:xfrm>
          <a:prstGeom prst="line">
            <a:avLst/>
          </a:prstGeom>
          <a:noFill/>
          <a:ln w="76200">
            <a:solidFill>
              <a:srgbClr val="CC0000"/>
            </a:solidFill>
            <a:round/>
            <a:headEnd/>
            <a:tailEnd/>
          </a:ln>
          <a:effectLst/>
        </p:spPr>
        <p:txBody>
          <a:bodyPr/>
          <a:lstStyle/>
          <a:p>
            <a:endParaRPr lang="de-DE"/>
          </a:p>
        </p:txBody>
      </p:sp>
      <p:sp>
        <p:nvSpPr>
          <p:cNvPr id="43019" name="Line 11"/>
          <p:cNvSpPr>
            <a:spLocks noChangeShapeType="1"/>
          </p:cNvSpPr>
          <p:nvPr/>
        </p:nvSpPr>
        <p:spPr bwMode="auto">
          <a:xfrm flipV="1">
            <a:off x="323850" y="2203450"/>
            <a:ext cx="0" cy="4032250"/>
          </a:xfrm>
          <a:prstGeom prst="line">
            <a:avLst/>
          </a:prstGeom>
          <a:noFill/>
          <a:ln w="38100">
            <a:solidFill>
              <a:schemeClr val="tx1"/>
            </a:solidFill>
            <a:round/>
            <a:headEnd/>
            <a:tailEnd type="triangle" w="med" len="med"/>
          </a:ln>
          <a:effectLst/>
        </p:spPr>
        <p:txBody>
          <a:bodyPr/>
          <a:lstStyle/>
          <a:p>
            <a:endParaRPr lang="de-DE"/>
          </a:p>
        </p:txBody>
      </p:sp>
      <p:sp>
        <p:nvSpPr>
          <p:cNvPr id="43020" name="Line 12"/>
          <p:cNvSpPr>
            <a:spLocks noChangeShapeType="1"/>
          </p:cNvSpPr>
          <p:nvPr/>
        </p:nvSpPr>
        <p:spPr bwMode="auto">
          <a:xfrm>
            <a:off x="323850" y="6235700"/>
            <a:ext cx="8280400" cy="0"/>
          </a:xfrm>
          <a:prstGeom prst="line">
            <a:avLst/>
          </a:prstGeom>
          <a:noFill/>
          <a:ln w="38100">
            <a:solidFill>
              <a:schemeClr val="tx1"/>
            </a:solidFill>
            <a:round/>
            <a:headEnd/>
            <a:tailEnd type="triangle" w="med" len="med"/>
          </a:ln>
          <a:effectLst/>
        </p:spPr>
        <p:txBody>
          <a:bodyPr/>
          <a:lstStyle/>
          <a:p>
            <a:endParaRPr lang="de-DE"/>
          </a:p>
        </p:txBody>
      </p:sp>
      <p:sp>
        <p:nvSpPr>
          <p:cNvPr id="43021" name="Line 13"/>
          <p:cNvSpPr>
            <a:spLocks noChangeShapeType="1"/>
          </p:cNvSpPr>
          <p:nvPr/>
        </p:nvSpPr>
        <p:spPr bwMode="auto">
          <a:xfrm flipV="1">
            <a:off x="323850" y="2444750"/>
            <a:ext cx="6192838" cy="2233613"/>
          </a:xfrm>
          <a:prstGeom prst="line">
            <a:avLst/>
          </a:prstGeom>
          <a:noFill/>
          <a:ln w="57150">
            <a:solidFill>
              <a:schemeClr val="tx2"/>
            </a:solidFill>
            <a:round/>
            <a:headEnd/>
            <a:tailEnd/>
          </a:ln>
          <a:effectLst/>
        </p:spPr>
        <p:txBody>
          <a:bodyPr/>
          <a:lstStyle/>
          <a:p>
            <a:endParaRPr lang="de-DE"/>
          </a:p>
        </p:txBody>
      </p:sp>
      <p:sp>
        <p:nvSpPr>
          <p:cNvPr id="43022" name="Freeform 14"/>
          <p:cNvSpPr>
            <a:spLocks/>
          </p:cNvSpPr>
          <p:nvPr/>
        </p:nvSpPr>
        <p:spPr bwMode="auto">
          <a:xfrm>
            <a:off x="1692275" y="3571875"/>
            <a:ext cx="4679950" cy="622300"/>
          </a:xfrm>
          <a:custGeom>
            <a:avLst/>
            <a:gdLst/>
            <a:ahLst/>
            <a:cxnLst>
              <a:cxn ang="0">
                <a:pos x="0" y="392"/>
              </a:cxn>
              <a:cxn ang="0">
                <a:pos x="654" y="152"/>
              </a:cxn>
              <a:cxn ang="0">
                <a:pos x="1398" y="0"/>
              </a:cxn>
              <a:cxn ang="0">
                <a:pos x="2094" y="0"/>
              </a:cxn>
              <a:cxn ang="0">
                <a:pos x="2454" y="88"/>
              </a:cxn>
              <a:cxn ang="0">
                <a:pos x="2948" y="256"/>
              </a:cxn>
            </a:cxnLst>
            <a:rect l="0" t="0" r="r" b="b"/>
            <a:pathLst>
              <a:path w="2948" h="392">
                <a:moveTo>
                  <a:pt x="0" y="392"/>
                </a:moveTo>
                <a:lnTo>
                  <a:pt x="654" y="152"/>
                </a:lnTo>
                <a:lnTo>
                  <a:pt x="1398" y="0"/>
                </a:lnTo>
                <a:lnTo>
                  <a:pt x="2094" y="0"/>
                </a:lnTo>
                <a:lnTo>
                  <a:pt x="2454" y="88"/>
                </a:lnTo>
                <a:lnTo>
                  <a:pt x="2948" y="256"/>
                </a:lnTo>
              </a:path>
            </a:pathLst>
          </a:custGeom>
          <a:noFill/>
          <a:ln w="57150" cmpd="sng">
            <a:solidFill>
              <a:srgbClr val="009900"/>
            </a:solidFill>
            <a:round/>
            <a:headEnd type="none" w="med" len="med"/>
            <a:tailEnd type="none" w="med" len="med"/>
          </a:ln>
          <a:effectLst/>
        </p:spPr>
        <p:txBody>
          <a:bodyPr/>
          <a:lstStyle/>
          <a:p>
            <a:endParaRPr lang="de-DE"/>
          </a:p>
        </p:txBody>
      </p:sp>
      <p:sp>
        <p:nvSpPr>
          <p:cNvPr id="43023" name="Freeform 15"/>
          <p:cNvSpPr>
            <a:spLocks/>
          </p:cNvSpPr>
          <p:nvPr/>
        </p:nvSpPr>
        <p:spPr bwMode="auto">
          <a:xfrm>
            <a:off x="1476375" y="3932238"/>
            <a:ext cx="4895850" cy="503237"/>
          </a:xfrm>
          <a:custGeom>
            <a:avLst/>
            <a:gdLst/>
            <a:ahLst/>
            <a:cxnLst>
              <a:cxn ang="0">
                <a:pos x="0" y="227"/>
              </a:cxn>
              <a:cxn ang="0">
                <a:pos x="505" y="160"/>
              </a:cxn>
              <a:cxn ang="0">
                <a:pos x="1177" y="56"/>
              </a:cxn>
              <a:cxn ang="0">
                <a:pos x="1761" y="0"/>
              </a:cxn>
              <a:cxn ang="0">
                <a:pos x="2369" y="104"/>
              </a:cxn>
              <a:cxn ang="0">
                <a:pos x="3175" y="317"/>
              </a:cxn>
            </a:cxnLst>
            <a:rect l="0" t="0" r="r" b="b"/>
            <a:pathLst>
              <a:path w="3175" h="317">
                <a:moveTo>
                  <a:pt x="0" y="227"/>
                </a:moveTo>
                <a:lnTo>
                  <a:pt x="505" y="160"/>
                </a:lnTo>
                <a:lnTo>
                  <a:pt x="1177" y="56"/>
                </a:lnTo>
                <a:lnTo>
                  <a:pt x="1761" y="0"/>
                </a:lnTo>
                <a:lnTo>
                  <a:pt x="2369" y="104"/>
                </a:lnTo>
                <a:lnTo>
                  <a:pt x="3175" y="317"/>
                </a:lnTo>
              </a:path>
            </a:pathLst>
          </a:custGeom>
          <a:noFill/>
          <a:ln w="57150" cmpd="sng">
            <a:solidFill>
              <a:srgbClr val="CC0000"/>
            </a:solidFill>
            <a:round/>
            <a:headEnd type="none" w="med" len="med"/>
            <a:tailEnd type="none" w="med" len="med"/>
          </a:ln>
          <a:effectLst/>
        </p:spPr>
        <p:txBody>
          <a:bodyPr/>
          <a:lstStyle/>
          <a:p>
            <a:endParaRPr lang="de-DE"/>
          </a:p>
        </p:txBody>
      </p:sp>
      <p:sp>
        <p:nvSpPr>
          <p:cNvPr id="43024" name="AutoShape 16"/>
          <p:cNvSpPr>
            <a:spLocks/>
          </p:cNvSpPr>
          <p:nvPr/>
        </p:nvSpPr>
        <p:spPr bwMode="auto">
          <a:xfrm>
            <a:off x="6588125" y="2454275"/>
            <a:ext cx="215900" cy="1439863"/>
          </a:xfrm>
          <a:prstGeom prst="rightBrace">
            <a:avLst>
              <a:gd name="adj1" fmla="val 55576"/>
              <a:gd name="adj2" fmla="val 50000"/>
            </a:avLst>
          </a:prstGeom>
          <a:noFill/>
          <a:ln w="57150">
            <a:solidFill>
              <a:schemeClr val="tx1"/>
            </a:solidFill>
            <a:round/>
            <a:headEnd/>
            <a:tailEnd/>
          </a:ln>
          <a:effectLst/>
        </p:spPr>
        <p:txBody>
          <a:bodyPr wrap="none" anchor="ctr"/>
          <a:lstStyle/>
          <a:p>
            <a:endParaRPr lang="de-DE"/>
          </a:p>
        </p:txBody>
      </p:sp>
      <p:sp>
        <p:nvSpPr>
          <p:cNvPr id="43025" name="AutoShape 17"/>
          <p:cNvSpPr>
            <a:spLocks/>
          </p:cNvSpPr>
          <p:nvPr/>
        </p:nvSpPr>
        <p:spPr bwMode="auto">
          <a:xfrm>
            <a:off x="6588125" y="4003675"/>
            <a:ext cx="215900" cy="504825"/>
          </a:xfrm>
          <a:prstGeom prst="rightBrace">
            <a:avLst>
              <a:gd name="adj1" fmla="val 19485"/>
              <a:gd name="adj2" fmla="val 50000"/>
            </a:avLst>
          </a:prstGeom>
          <a:noFill/>
          <a:ln w="57150">
            <a:solidFill>
              <a:schemeClr val="tx1"/>
            </a:solidFill>
            <a:round/>
            <a:headEnd/>
            <a:tailEnd/>
          </a:ln>
          <a:effectLst/>
        </p:spPr>
        <p:txBody>
          <a:bodyPr wrap="none" anchor="ctr"/>
          <a:lstStyle/>
          <a:p>
            <a:endParaRPr lang="de-DE"/>
          </a:p>
        </p:txBody>
      </p:sp>
      <p:sp>
        <p:nvSpPr>
          <p:cNvPr id="43026" name="Text Box 18"/>
          <p:cNvSpPr txBox="1">
            <a:spLocks noChangeArrowheads="1"/>
          </p:cNvSpPr>
          <p:nvPr/>
        </p:nvSpPr>
        <p:spPr bwMode="auto">
          <a:xfrm>
            <a:off x="6804025" y="2989263"/>
            <a:ext cx="2047875" cy="366712"/>
          </a:xfrm>
          <a:prstGeom prst="rect">
            <a:avLst/>
          </a:prstGeom>
          <a:noFill/>
          <a:ln w="9525">
            <a:noFill/>
            <a:miter lim="800000"/>
            <a:headEnd/>
            <a:tailEnd/>
          </a:ln>
          <a:effectLst/>
        </p:spPr>
        <p:txBody>
          <a:bodyPr wrap="none">
            <a:spAutoFit/>
          </a:bodyPr>
          <a:lstStyle/>
          <a:p>
            <a:r>
              <a:rPr lang="de-DE">
                <a:latin typeface="Tahoma" pitchFamily="34" charset="0"/>
              </a:rPr>
              <a:t>strategische Lücke</a:t>
            </a:r>
          </a:p>
        </p:txBody>
      </p:sp>
      <p:sp>
        <p:nvSpPr>
          <p:cNvPr id="43027" name="Text Box 19"/>
          <p:cNvSpPr txBox="1">
            <a:spLocks noChangeArrowheads="1"/>
          </p:cNvSpPr>
          <p:nvPr/>
        </p:nvSpPr>
        <p:spPr bwMode="auto">
          <a:xfrm>
            <a:off x="6829425" y="4068763"/>
            <a:ext cx="1774825" cy="366712"/>
          </a:xfrm>
          <a:prstGeom prst="rect">
            <a:avLst/>
          </a:prstGeom>
          <a:noFill/>
          <a:ln w="9525">
            <a:noFill/>
            <a:miter lim="800000"/>
            <a:headEnd/>
            <a:tailEnd/>
          </a:ln>
          <a:effectLst/>
        </p:spPr>
        <p:txBody>
          <a:bodyPr wrap="none">
            <a:spAutoFit/>
          </a:bodyPr>
          <a:lstStyle/>
          <a:p>
            <a:r>
              <a:rPr lang="de-DE">
                <a:latin typeface="Tahoma" pitchFamily="34" charset="0"/>
              </a:rPr>
              <a:t>operative Lücke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022"/>
                                        </p:tgtEl>
                                        <p:attrNameLst>
                                          <p:attrName>style.visibility</p:attrName>
                                        </p:attrNameLst>
                                      </p:cBhvr>
                                      <p:to>
                                        <p:strVal val="visible"/>
                                      </p:to>
                                    </p:set>
                                    <p:animEffect transition="in" filter="blinds(horizontal)">
                                      <p:cBhvr>
                                        <p:cTn id="7" dur="500"/>
                                        <p:tgtEl>
                                          <p:spTgt spid="4302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3015"/>
                                        </p:tgtEl>
                                        <p:attrNameLst>
                                          <p:attrName>style.visibility</p:attrName>
                                        </p:attrNameLst>
                                      </p:cBhvr>
                                      <p:to>
                                        <p:strVal val="visible"/>
                                      </p:to>
                                    </p:set>
                                    <p:animEffect transition="in" filter="blinds(horizontal)">
                                      <p:cBhvr>
                                        <p:cTn id="10" dur="500"/>
                                        <p:tgtEl>
                                          <p:spTgt spid="4301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3016"/>
                                        </p:tgtEl>
                                        <p:attrNameLst>
                                          <p:attrName>style.visibility</p:attrName>
                                        </p:attrNameLst>
                                      </p:cBhvr>
                                      <p:to>
                                        <p:strVal val="visible"/>
                                      </p:to>
                                    </p:set>
                                    <p:animEffect transition="in" filter="blinds(horizontal)">
                                      <p:cBhvr>
                                        <p:cTn id="13" dur="500"/>
                                        <p:tgtEl>
                                          <p:spTgt spid="43016"/>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3023"/>
                                        </p:tgtEl>
                                        <p:attrNameLst>
                                          <p:attrName>style.visibility</p:attrName>
                                        </p:attrNameLst>
                                      </p:cBhvr>
                                      <p:to>
                                        <p:strVal val="visible"/>
                                      </p:to>
                                    </p:set>
                                    <p:animEffect transition="in" filter="blinds(horizontal)">
                                      <p:cBhvr>
                                        <p:cTn id="18" dur="500"/>
                                        <p:tgtEl>
                                          <p:spTgt spid="43023"/>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3018"/>
                                        </p:tgtEl>
                                        <p:attrNameLst>
                                          <p:attrName>style.visibility</p:attrName>
                                        </p:attrNameLst>
                                      </p:cBhvr>
                                      <p:to>
                                        <p:strVal val="visible"/>
                                      </p:to>
                                    </p:set>
                                    <p:animEffect transition="in" filter="blinds(horizontal)">
                                      <p:cBhvr>
                                        <p:cTn id="21" dur="500"/>
                                        <p:tgtEl>
                                          <p:spTgt spid="4301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3017"/>
                                        </p:tgtEl>
                                        <p:attrNameLst>
                                          <p:attrName>style.visibility</p:attrName>
                                        </p:attrNameLst>
                                      </p:cBhvr>
                                      <p:to>
                                        <p:strVal val="visible"/>
                                      </p:to>
                                    </p:set>
                                    <p:animEffect transition="in" filter="blinds(horizontal)">
                                      <p:cBhvr>
                                        <p:cTn id="24" dur="500"/>
                                        <p:tgtEl>
                                          <p:spTgt spid="43017"/>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43024"/>
                                        </p:tgtEl>
                                        <p:attrNameLst>
                                          <p:attrName>style.visibility</p:attrName>
                                        </p:attrNameLst>
                                      </p:cBhvr>
                                      <p:to>
                                        <p:strVal val="visible"/>
                                      </p:to>
                                    </p:set>
                                    <p:animEffect transition="in" filter="blinds(horizontal)">
                                      <p:cBhvr>
                                        <p:cTn id="29" dur="500"/>
                                        <p:tgtEl>
                                          <p:spTgt spid="43024"/>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43026"/>
                                        </p:tgtEl>
                                        <p:attrNameLst>
                                          <p:attrName>style.visibility</p:attrName>
                                        </p:attrNameLst>
                                      </p:cBhvr>
                                      <p:to>
                                        <p:strVal val="visible"/>
                                      </p:to>
                                    </p:set>
                                    <p:animEffect transition="in" filter="blinds(horizontal)">
                                      <p:cBhvr>
                                        <p:cTn id="32" dur="500"/>
                                        <p:tgtEl>
                                          <p:spTgt spid="4302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3025"/>
                                        </p:tgtEl>
                                        <p:attrNameLst>
                                          <p:attrName>style.visibility</p:attrName>
                                        </p:attrNameLst>
                                      </p:cBhvr>
                                      <p:to>
                                        <p:strVal val="visible"/>
                                      </p:to>
                                    </p:set>
                                    <p:animEffect transition="in" filter="blinds(horizontal)">
                                      <p:cBhvr>
                                        <p:cTn id="37" dur="500"/>
                                        <p:tgtEl>
                                          <p:spTgt spid="43025"/>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43027"/>
                                        </p:tgtEl>
                                        <p:attrNameLst>
                                          <p:attrName>style.visibility</p:attrName>
                                        </p:attrNameLst>
                                      </p:cBhvr>
                                      <p:to>
                                        <p:strVal val="visible"/>
                                      </p:to>
                                    </p:set>
                                    <p:animEffect transition="in" filter="blinds(horizontal)">
                                      <p:cBhvr>
                                        <p:cTn id="40" dur="500"/>
                                        <p:tgtEl>
                                          <p:spTgt spid="43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5" grpId="0"/>
      <p:bldP spid="43016" grpId="0" animBg="1"/>
      <p:bldP spid="43017" grpId="0"/>
      <p:bldP spid="43018" grpId="0" animBg="1"/>
      <p:bldP spid="43022" grpId="0" animBg="1"/>
      <p:bldP spid="43023" grpId="0" animBg="1"/>
      <p:bldP spid="43024" grpId="0" animBg="1"/>
      <p:bldP spid="43025" grpId="0" animBg="1"/>
      <p:bldP spid="43026" grpId="0"/>
      <p:bldP spid="43027" grpId="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p:cNvSpPr>
          <p:nvPr>
            <p:ph type="title" idx="4294967295"/>
          </p:nvPr>
        </p:nvSpPr>
        <p:spPr/>
        <p:txBody>
          <a:bodyPr/>
          <a:lstStyle/>
          <a:p>
            <a:r>
              <a:rPr lang="de-DE" smtClean="0"/>
              <a:t>Strategische Instrumente</a:t>
            </a:r>
          </a:p>
        </p:txBody>
      </p:sp>
      <p:sp>
        <p:nvSpPr>
          <p:cNvPr id="44035" name="Rectangle 3"/>
          <p:cNvSpPr>
            <a:spLocks noGrp="1"/>
          </p:cNvSpPr>
          <p:nvPr>
            <p:ph type="body" idx="4294967295"/>
          </p:nvPr>
        </p:nvSpPr>
        <p:spPr/>
        <p:txBody>
          <a:bodyPr/>
          <a:lstStyle/>
          <a:p>
            <a:r>
              <a:rPr lang="de-DE" smtClean="0"/>
              <a:t>Externe Analyse</a:t>
            </a:r>
          </a:p>
          <a:p>
            <a:pPr lvl="2"/>
            <a:r>
              <a:rPr lang="de-DE" smtClean="0"/>
              <a:t>Ansoff-Matrix</a:t>
            </a:r>
          </a:p>
          <a:p>
            <a:pPr lvl="2">
              <a:buFont typeface="Wingdings 3" pitchFamily="18" charset="2"/>
              <a:buNone/>
            </a:pPr>
            <a:endParaRPr lang="de-DE" smtClean="0"/>
          </a:p>
          <a:p>
            <a:pPr lvl="3"/>
            <a:r>
              <a:rPr lang="de-DE" sz="2000" smtClean="0"/>
              <a:t>Ungedeckte Lücken schließen</a:t>
            </a:r>
          </a:p>
          <a:p>
            <a:pPr lvl="3"/>
            <a:r>
              <a:rPr lang="de-DE" sz="2000" smtClean="0"/>
              <a:t>Potentiale und Risiken abwägen</a:t>
            </a:r>
          </a:p>
        </p:txBody>
      </p:sp>
      <p:graphicFrame>
        <p:nvGraphicFramePr>
          <p:cNvPr id="89092" name="Group 4"/>
          <p:cNvGraphicFramePr>
            <a:graphicFrameLocks noGrp="1"/>
          </p:cNvGraphicFramePr>
          <p:nvPr/>
        </p:nvGraphicFramePr>
        <p:xfrm>
          <a:off x="179388" y="3789363"/>
          <a:ext cx="8785225" cy="2181225"/>
        </p:xfrm>
        <a:graphic>
          <a:graphicData uri="http://schemas.openxmlformats.org/drawingml/2006/table">
            <a:tbl>
              <a:tblPr/>
              <a:tblGrid>
                <a:gridCol w="2016125"/>
                <a:gridCol w="3840162"/>
                <a:gridCol w="2928938"/>
              </a:tblGrid>
              <a:tr h="504825">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endParaRPr kumimoji="0" lang="de-DE" sz="2200" b="0" i="0" u="none" strike="noStrike" cap="none" normalizeH="0" baseline="0" smtClean="0">
                        <a:ln>
                          <a:noFill/>
                        </a:ln>
                        <a:solidFill>
                          <a:schemeClr val="tx1"/>
                        </a:solidFill>
                        <a:effectLst/>
                        <a:latin typeface="Gill Sans MT" pitchFamily="34" charset="0"/>
                      </a:endParaRPr>
                    </a:p>
                  </a:txBody>
                  <a:tcPr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Bestehende Produkte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195"/>
                      </a:srgbClr>
                    </a:solidFill>
                  </a:tcPr>
                </a:tc>
                <a:tc>
                  <a:txBody>
                    <a:bodyPr/>
                    <a:lstStyle/>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Neue Produkte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195"/>
                      </a:srgbClr>
                    </a:solidFill>
                  </a:tcPr>
                </a:tc>
              </a:tr>
              <a:tr h="8382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Bestehende</a:t>
                      </a:r>
                    </a:p>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Märkte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195"/>
                      </a:srgbClr>
                    </a:solidFill>
                  </a:tcPr>
                </a:tc>
                <a:tc>
                  <a:txBody>
                    <a:bodyPr/>
                    <a:lstStyle/>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Markt-</a:t>
                      </a:r>
                    </a:p>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Durchdringung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Produkt-</a:t>
                      </a:r>
                    </a:p>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Entwicklung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Neue</a:t>
                      </a:r>
                    </a:p>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Märkte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2B2B2">
                        <a:alpha val="50195"/>
                      </a:srgbClr>
                    </a:solidFill>
                  </a:tcPr>
                </a:tc>
                <a:tc>
                  <a:txBody>
                    <a:bodyPr/>
                    <a:lstStyle/>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Markt-</a:t>
                      </a:r>
                    </a:p>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Erschließung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de-DE" sz="2200" b="0" i="0" u="none" strike="noStrike" cap="none" normalizeH="0" baseline="0" smtClean="0">
                          <a:ln>
                            <a:noFill/>
                          </a:ln>
                          <a:solidFill>
                            <a:schemeClr val="tx1"/>
                          </a:solidFill>
                          <a:effectLst/>
                          <a:latin typeface="Gill Sans MT" pitchFamily="34" charset="0"/>
                        </a:rPr>
                        <a:t>Diversifikation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89092"/>
                                        </p:tgtEl>
                                        <p:attrNameLst>
                                          <p:attrName>style.visibility</p:attrName>
                                        </p:attrNameLst>
                                      </p:cBhvr>
                                      <p:to>
                                        <p:strVal val="visible"/>
                                      </p:to>
                                    </p:set>
                                    <p:animEffect transition="in" filter="box(in)">
                                      <p:cBhvr>
                                        <p:cTn id="15"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idx="4294967295"/>
          </p:nvPr>
        </p:nvSpPr>
        <p:spPr/>
        <p:txBody>
          <a:bodyPr/>
          <a:lstStyle/>
          <a:p>
            <a:r>
              <a:rPr lang="de-DE" smtClean="0"/>
              <a:t>Strategische Instrumente</a:t>
            </a:r>
          </a:p>
        </p:txBody>
      </p:sp>
      <p:sp>
        <p:nvSpPr>
          <p:cNvPr id="45059" name="Rectangle 3"/>
          <p:cNvSpPr>
            <a:spLocks noGrp="1"/>
          </p:cNvSpPr>
          <p:nvPr>
            <p:ph type="body" idx="4294967295"/>
          </p:nvPr>
        </p:nvSpPr>
        <p:spPr/>
        <p:txBody>
          <a:bodyPr/>
          <a:lstStyle/>
          <a:p>
            <a:r>
              <a:rPr lang="de-DE" smtClean="0"/>
              <a:t>Externe Analyse</a:t>
            </a:r>
          </a:p>
          <a:p>
            <a:pPr lvl="2"/>
            <a:r>
              <a:rPr lang="de-DE" smtClean="0"/>
              <a:t>Portfolioanalyse</a:t>
            </a:r>
          </a:p>
          <a:p>
            <a:pPr lvl="3"/>
            <a:endParaRPr lang="de-DE" sz="2000" smtClean="0"/>
          </a:p>
          <a:p>
            <a:pPr lvl="3"/>
            <a:r>
              <a:rPr lang="de-DE" sz="2000" smtClean="0"/>
              <a:t>Entscheidungshilfe</a:t>
            </a:r>
          </a:p>
          <a:p>
            <a:pPr lvl="3">
              <a:buFont typeface="Wingdings" pitchFamily="2" charset="2"/>
              <a:buNone/>
            </a:pPr>
            <a:r>
              <a:rPr lang="de-DE" sz="2000" smtClean="0">
                <a:sym typeface="Wingdings" pitchFamily="2" charset="2"/>
              </a:rPr>
              <a:t> Ziel: ausgewogenes Portfolio</a:t>
            </a:r>
            <a:endParaRPr lang="de-DE" sz="2000" smtClean="0"/>
          </a:p>
          <a:p>
            <a:pPr lvl="3"/>
            <a:r>
              <a:rPr lang="de-DE" sz="2000" smtClean="0"/>
              <a:t>Beurteilt das Erfolgspotential einer strategischen Geschäftseinheit</a:t>
            </a:r>
          </a:p>
          <a:p>
            <a:pPr lvl="3"/>
            <a:r>
              <a:rPr lang="de-DE" sz="2000" smtClean="0"/>
              <a:t>Verschieden Normstrategien</a:t>
            </a:r>
          </a:p>
          <a:p>
            <a:pPr lvl="3"/>
            <a:r>
              <a:rPr lang="de-DE" sz="2000" smtClean="0"/>
              <a:t>Modell der Boston Consulting Group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05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p:txBody>
          <a:bodyPr/>
          <a:lstStyle/>
          <a:p>
            <a:r>
              <a:rPr lang="de-DE" smtClean="0"/>
              <a:t>Strategische Instrumente</a:t>
            </a:r>
          </a:p>
        </p:txBody>
      </p:sp>
      <p:sp>
        <p:nvSpPr>
          <p:cNvPr id="46083" name="Rectangle 3"/>
          <p:cNvSpPr>
            <a:spLocks noGrp="1"/>
          </p:cNvSpPr>
          <p:nvPr>
            <p:ph type="body" idx="4294967295"/>
          </p:nvPr>
        </p:nvSpPr>
        <p:spPr/>
        <p:txBody>
          <a:bodyPr/>
          <a:lstStyle/>
          <a:p>
            <a:r>
              <a:rPr lang="de-DE" smtClean="0"/>
              <a:t>Externe Analyse</a:t>
            </a:r>
          </a:p>
          <a:p>
            <a:pPr lvl="2"/>
            <a:r>
              <a:rPr lang="de-DE" smtClean="0"/>
              <a:t>Portfolioanalyse (BCG)</a:t>
            </a:r>
          </a:p>
        </p:txBody>
      </p:sp>
      <p:sp>
        <p:nvSpPr>
          <p:cNvPr id="46085" name="Text Box 5"/>
          <p:cNvSpPr txBox="1">
            <a:spLocks noChangeArrowheads="1"/>
          </p:cNvSpPr>
          <p:nvPr/>
        </p:nvSpPr>
        <p:spPr bwMode="auto">
          <a:xfrm rot="16200000">
            <a:off x="837407" y="3509168"/>
            <a:ext cx="1898650" cy="779463"/>
          </a:xfrm>
          <a:prstGeom prst="rect">
            <a:avLst/>
          </a:prstGeom>
          <a:noFill/>
          <a:ln w="9525">
            <a:noFill/>
            <a:miter lim="800000"/>
            <a:headEnd/>
            <a:tailEnd/>
          </a:ln>
          <a:effectLst/>
        </p:spPr>
        <p:txBody>
          <a:bodyPr>
            <a:spAutoFit/>
          </a:bodyPr>
          <a:lstStyle/>
          <a:p>
            <a:pPr algn="ctr">
              <a:spcBef>
                <a:spcPct val="50000"/>
              </a:spcBef>
            </a:pPr>
            <a:r>
              <a:rPr lang="de-DE">
                <a:latin typeface="Tahoma" pitchFamily="34" charset="0"/>
              </a:rPr>
              <a:t>Marktwachstum</a:t>
            </a:r>
          </a:p>
          <a:p>
            <a:pPr algn="ctr">
              <a:spcBef>
                <a:spcPct val="50000"/>
              </a:spcBef>
            </a:pPr>
            <a:r>
              <a:rPr lang="de-DE">
                <a:latin typeface="Tahoma" pitchFamily="34" charset="0"/>
              </a:rPr>
              <a:t>(Cash Usage)</a:t>
            </a:r>
          </a:p>
        </p:txBody>
      </p:sp>
      <p:sp>
        <p:nvSpPr>
          <p:cNvPr id="46086" name="Text Box 6"/>
          <p:cNvSpPr txBox="1">
            <a:spLocks noChangeArrowheads="1"/>
          </p:cNvSpPr>
          <p:nvPr/>
        </p:nvSpPr>
        <p:spPr bwMode="auto">
          <a:xfrm>
            <a:off x="2554288" y="5280025"/>
            <a:ext cx="792162" cy="366713"/>
          </a:xfrm>
          <a:prstGeom prst="rect">
            <a:avLst/>
          </a:prstGeom>
          <a:noFill/>
          <a:ln w="9525">
            <a:noFill/>
            <a:miter lim="800000"/>
            <a:headEnd/>
            <a:tailEnd/>
          </a:ln>
          <a:effectLst/>
        </p:spPr>
        <p:txBody>
          <a:bodyPr>
            <a:spAutoFit/>
          </a:bodyPr>
          <a:lstStyle/>
          <a:p>
            <a:pPr>
              <a:spcBef>
                <a:spcPct val="50000"/>
              </a:spcBef>
            </a:pPr>
            <a:r>
              <a:rPr lang="de-DE">
                <a:latin typeface="Tahoma" pitchFamily="34" charset="0"/>
              </a:rPr>
              <a:t>Dogs</a:t>
            </a:r>
          </a:p>
        </p:txBody>
      </p:sp>
      <p:sp>
        <p:nvSpPr>
          <p:cNvPr id="46087" name="Line 7"/>
          <p:cNvSpPr>
            <a:spLocks noChangeShapeType="1"/>
          </p:cNvSpPr>
          <p:nvPr/>
        </p:nvSpPr>
        <p:spPr bwMode="auto">
          <a:xfrm flipV="1">
            <a:off x="2470150" y="2184400"/>
            <a:ext cx="0" cy="3527425"/>
          </a:xfrm>
          <a:prstGeom prst="line">
            <a:avLst/>
          </a:prstGeom>
          <a:noFill/>
          <a:ln w="38100">
            <a:solidFill>
              <a:schemeClr val="tx1"/>
            </a:solidFill>
            <a:round/>
            <a:headEnd/>
            <a:tailEnd/>
          </a:ln>
          <a:effectLst/>
        </p:spPr>
        <p:txBody>
          <a:bodyPr/>
          <a:lstStyle/>
          <a:p>
            <a:endParaRPr lang="de-DE"/>
          </a:p>
        </p:txBody>
      </p:sp>
      <p:sp>
        <p:nvSpPr>
          <p:cNvPr id="46088" name="Line 8"/>
          <p:cNvSpPr>
            <a:spLocks noChangeShapeType="1"/>
          </p:cNvSpPr>
          <p:nvPr/>
        </p:nvSpPr>
        <p:spPr bwMode="auto">
          <a:xfrm>
            <a:off x="2457450" y="5713413"/>
            <a:ext cx="6421438" cy="0"/>
          </a:xfrm>
          <a:prstGeom prst="line">
            <a:avLst/>
          </a:prstGeom>
          <a:noFill/>
          <a:ln w="38100">
            <a:solidFill>
              <a:schemeClr val="tx1"/>
            </a:solidFill>
            <a:round/>
            <a:headEnd/>
            <a:tailEnd/>
          </a:ln>
          <a:effectLst/>
        </p:spPr>
        <p:txBody>
          <a:bodyPr/>
          <a:lstStyle/>
          <a:p>
            <a:endParaRPr lang="de-DE"/>
          </a:p>
        </p:txBody>
      </p:sp>
      <p:sp>
        <p:nvSpPr>
          <p:cNvPr id="46089" name="Line 9"/>
          <p:cNvSpPr>
            <a:spLocks noChangeShapeType="1"/>
          </p:cNvSpPr>
          <p:nvPr/>
        </p:nvSpPr>
        <p:spPr bwMode="auto">
          <a:xfrm>
            <a:off x="5638800" y="2184400"/>
            <a:ext cx="0" cy="3529013"/>
          </a:xfrm>
          <a:prstGeom prst="line">
            <a:avLst/>
          </a:prstGeom>
          <a:noFill/>
          <a:ln w="38100">
            <a:solidFill>
              <a:schemeClr val="tx1"/>
            </a:solidFill>
            <a:round/>
            <a:headEnd/>
            <a:tailEnd/>
          </a:ln>
          <a:effectLst/>
        </p:spPr>
        <p:txBody>
          <a:bodyPr/>
          <a:lstStyle/>
          <a:p>
            <a:endParaRPr lang="de-DE"/>
          </a:p>
        </p:txBody>
      </p:sp>
      <p:sp>
        <p:nvSpPr>
          <p:cNvPr id="46090" name="Line 10"/>
          <p:cNvSpPr>
            <a:spLocks noChangeShapeType="1"/>
          </p:cNvSpPr>
          <p:nvPr/>
        </p:nvSpPr>
        <p:spPr bwMode="auto">
          <a:xfrm flipH="1">
            <a:off x="8866188" y="2184400"/>
            <a:ext cx="12700" cy="3541713"/>
          </a:xfrm>
          <a:prstGeom prst="line">
            <a:avLst/>
          </a:prstGeom>
          <a:noFill/>
          <a:ln w="38100">
            <a:solidFill>
              <a:schemeClr val="tx1"/>
            </a:solidFill>
            <a:round/>
            <a:headEnd/>
            <a:tailEnd/>
          </a:ln>
          <a:effectLst/>
        </p:spPr>
        <p:txBody>
          <a:bodyPr/>
          <a:lstStyle/>
          <a:p>
            <a:endParaRPr lang="de-DE"/>
          </a:p>
        </p:txBody>
      </p:sp>
      <p:sp>
        <p:nvSpPr>
          <p:cNvPr id="46091" name="Line 11"/>
          <p:cNvSpPr>
            <a:spLocks noChangeShapeType="1"/>
          </p:cNvSpPr>
          <p:nvPr/>
        </p:nvSpPr>
        <p:spPr bwMode="auto">
          <a:xfrm>
            <a:off x="2470150" y="3913188"/>
            <a:ext cx="6421438" cy="0"/>
          </a:xfrm>
          <a:prstGeom prst="line">
            <a:avLst/>
          </a:prstGeom>
          <a:noFill/>
          <a:ln w="38100">
            <a:solidFill>
              <a:schemeClr val="tx1"/>
            </a:solidFill>
            <a:round/>
            <a:headEnd/>
            <a:tailEnd/>
          </a:ln>
          <a:effectLst/>
        </p:spPr>
        <p:txBody>
          <a:bodyPr/>
          <a:lstStyle/>
          <a:p>
            <a:endParaRPr lang="de-DE"/>
          </a:p>
        </p:txBody>
      </p:sp>
      <p:sp>
        <p:nvSpPr>
          <p:cNvPr id="46092" name="Line 12"/>
          <p:cNvSpPr>
            <a:spLocks noChangeShapeType="1"/>
          </p:cNvSpPr>
          <p:nvPr/>
        </p:nvSpPr>
        <p:spPr bwMode="auto">
          <a:xfrm>
            <a:off x="2457450" y="2184400"/>
            <a:ext cx="6421438" cy="0"/>
          </a:xfrm>
          <a:prstGeom prst="line">
            <a:avLst/>
          </a:prstGeom>
          <a:noFill/>
          <a:ln w="38100">
            <a:solidFill>
              <a:schemeClr val="tx1"/>
            </a:solidFill>
            <a:round/>
            <a:headEnd/>
            <a:tailEnd/>
          </a:ln>
          <a:effectLst/>
        </p:spPr>
        <p:txBody>
          <a:bodyPr/>
          <a:lstStyle/>
          <a:p>
            <a:endParaRPr lang="de-DE"/>
          </a:p>
        </p:txBody>
      </p:sp>
      <p:sp>
        <p:nvSpPr>
          <p:cNvPr id="46093" name="Text Box 13"/>
          <p:cNvSpPr txBox="1">
            <a:spLocks noChangeArrowheads="1"/>
          </p:cNvSpPr>
          <p:nvPr/>
        </p:nvSpPr>
        <p:spPr bwMode="auto">
          <a:xfrm>
            <a:off x="2266950" y="5711825"/>
            <a:ext cx="309563" cy="366713"/>
          </a:xfrm>
          <a:prstGeom prst="rect">
            <a:avLst/>
          </a:prstGeom>
          <a:noFill/>
          <a:ln w="9525">
            <a:noFill/>
            <a:miter lim="800000"/>
            <a:headEnd/>
            <a:tailEnd/>
          </a:ln>
          <a:effectLst/>
        </p:spPr>
        <p:txBody>
          <a:bodyPr wrap="none">
            <a:spAutoFit/>
          </a:bodyPr>
          <a:lstStyle/>
          <a:p>
            <a:r>
              <a:rPr lang="de-DE">
                <a:latin typeface="Tahoma" pitchFamily="34" charset="0"/>
              </a:rPr>
              <a:t>0</a:t>
            </a:r>
          </a:p>
        </p:txBody>
      </p:sp>
      <p:sp>
        <p:nvSpPr>
          <p:cNvPr id="46094" name="Text Box 14"/>
          <p:cNvSpPr txBox="1">
            <a:spLocks noChangeArrowheads="1"/>
          </p:cNvSpPr>
          <p:nvPr/>
        </p:nvSpPr>
        <p:spPr bwMode="auto">
          <a:xfrm>
            <a:off x="2173288" y="3760788"/>
            <a:ext cx="309562" cy="366712"/>
          </a:xfrm>
          <a:prstGeom prst="rect">
            <a:avLst/>
          </a:prstGeom>
          <a:noFill/>
          <a:ln w="9525">
            <a:noFill/>
            <a:miter lim="800000"/>
            <a:headEnd/>
            <a:tailEnd/>
          </a:ln>
          <a:effectLst/>
        </p:spPr>
        <p:txBody>
          <a:bodyPr wrap="none">
            <a:spAutoFit/>
          </a:bodyPr>
          <a:lstStyle/>
          <a:p>
            <a:r>
              <a:rPr lang="de-DE">
                <a:latin typeface="Tahoma" pitchFamily="34" charset="0"/>
              </a:rPr>
              <a:t>5</a:t>
            </a:r>
          </a:p>
        </p:txBody>
      </p:sp>
      <p:sp>
        <p:nvSpPr>
          <p:cNvPr id="46095" name="Text Box 15"/>
          <p:cNvSpPr txBox="1">
            <a:spLocks noChangeArrowheads="1"/>
          </p:cNvSpPr>
          <p:nvPr/>
        </p:nvSpPr>
        <p:spPr bwMode="auto">
          <a:xfrm>
            <a:off x="2051050" y="2039938"/>
            <a:ext cx="434975" cy="366712"/>
          </a:xfrm>
          <a:prstGeom prst="rect">
            <a:avLst/>
          </a:prstGeom>
          <a:noFill/>
          <a:ln w="9525">
            <a:noFill/>
            <a:miter lim="800000"/>
            <a:headEnd/>
            <a:tailEnd/>
          </a:ln>
          <a:effectLst/>
        </p:spPr>
        <p:txBody>
          <a:bodyPr wrap="none">
            <a:spAutoFit/>
          </a:bodyPr>
          <a:lstStyle/>
          <a:p>
            <a:r>
              <a:rPr lang="de-DE">
                <a:latin typeface="Tahoma" pitchFamily="34" charset="0"/>
              </a:rPr>
              <a:t>10</a:t>
            </a:r>
          </a:p>
        </p:txBody>
      </p:sp>
      <p:sp>
        <p:nvSpPr>
          <p:cNvPr id="46096" name="Text Box 16"/>
          <p:cNvSpPr txBox="1">
            <a:spLocks noChangeArrowheads="1"/>
          </p:cNvSpPr>
          <p:nvPr/>
        </p:nvSpPr>
        <p:spPr bwMode="auto">
          <a:xfrm>
            <a:off x="5484813" y="5705475"/>
            <a:ext cx="309562" cy="366713"/>
          </a:xfrm>
          <a:prstGeom prst="rect">
            <a:avLst/>
          </a:prstGeom>
          <a:noFill/>
          <a:ln w="9525">
            <a:noFill/>
            <a:miter lim="800000"/>
            <a:headEnd/>
            <a:tailEnd/>
          </a:ln>
          <a:effectLst/>
        </p:spPr>
        <p:txBody>
          <a:bodyPr wrap="none">
            <a:spAutoFit/>
          </a:bodyPr>
          <a:lstStyle/>
          <a:p>
            <a:r>
              <a:rPr lang="de-DE">
                <a:latin typeface="Tahoma" pitchFamily="34" charset="0"/>
              </a:rPr>
              <a:t>1</a:t>
            </a:r>
          </a:p>
        </p:txBody>
      </p:sp>
      <p:sp>
        <p:nvSpPr>
          <p:cNvPr id="46097" name="Text Box 17"/>
          <p:cNvSpPr txBox="1">
            <a:spLocks noChangeArrowheads="1"/>
          </p:cNvSpPr>
          <p:nvPr/>
        </p:nvSpPr>
        <p:spPr bwMode="auto">
          <a:xfrm>
            <a:off x="8675688" y="5711825"/>
            <a:ext cx="309562" cy="366713"/>
          </a:xfrm>
          <a:prstGeom prst="rect">
            <a:avLst/>
          </a:prstGeom>
          <a:noFill/>
          <a:ln w="9525">
            <a:noFill/>
            <a:miter lim="800000"/>
            <a:headEnd/>
            <a:tailEnd/>
          </a:ln>
          <a:effectLst/>
        </p:spPr>
        <p:txBody>
          <a:bodyPr wrap="none">
            <a:spAutoFit/>
          </a:bodyPr>
          <a:lstStyle/>
          <a:p>
            <a:r>
              <a:rPr lang="de-DE">
                <a:latin typeface="Tahoma" pitchFamily="34" charset="0"/>
              </a:rPr>
              <a:t>2</a:t>
            </a:r>
          </a:p>
        </p:txBody>
      </p:sp>
      <p:sp>
        <p:nvSpPr>
          <p:cNvPr id="46098" name="Text Box 18"/>
          <p:cNvSpPr txBox="1">
            <a:spLocks noChangeArrowheads="1"/>
          </p:cNvSpPr>
          <p:nvPr/>
        </p:nvSpPr>
        <p:spPr bwMode="auto">
          <a:xfrm>
            <a:off x="2554288" y="2255838"/>
            <a:ext cx="2447925" cy="366712"/>
          </a:xfrm>
          <a:prstGeom prst="rect">
            <a:avLst/>
          </a:prstGeom>
          <a:noFill/>
          <a:ln w="9525">
            <a:noFill/>
            <a:miter lim="800000"/>
            <a:headEnd/>
            <a:tailEnd/>
          </a:ln>
          <a:effectLst/>
        </p:spPr>
        <p:txBody>
          <a:bodyPr>
            <a:spAutoFit/>
          </a:bodyPr>
          <a:lstStyle/>
          <a:p>
            <a:pPr>
              <a:spcBef>
                <a:spcPct val="50000"/>
              </a:spcBef>
            </a:pPr>
            <a:r>
              <a:rPr lang="de-DE">
                <a:latin typeface="Tahoma" pitchFamily="34" charset="0"/>
              </a:rPr>
              <a:t>Question Marks</a:t>
            </a:r>
          </a:p>
        </p:txBody>
      </p:sp>
      <p:sp>
        <p:nvSpPr>
          <p:cNvPr id="46099" name="Text Box 19"/>
          <p:cNvSpPr txBox="1">
            <a:spLocks noChangeArrowheads="1"/>
          </p:cNvSpPr>
          <p:nvPr/>
        </p:nvSpPr>
        <p:spPr bwMode="auto">
          <a:xfrm>
            <a:off x="8027988" y="2255838"/>
            <a:ext cx="790575" cy="366712"/>
          </a:xfrm>
          <a:prstGeom prst="rect">
            <a:avLst/>
          </a:prstGeom>
          <a:noFill/>
          <a:ln w="9525">
            <a:noFill/>
            <a:miter lim="800000"/>
            <a:headEnd/>
            <a:tailEnd/>
          </a:ln>
          <a:effectLst/>
        </p:spPr>
        <p:txBody>
          <a:bodyPr>
            <a:spAutoFit/>
          </a:bodyPr>
          <a:lstStyle/>
          <a:p>
            <a:pPr>
              <a:spcBef>
                <a:spcPct val="50000"/>
              </a:spcBef>
            </a:pPr>
            <a:r>
              <a:rPr lang="de-DE">
                <a:latin typeface="Tahoma" pitchFamily="34" charset="0"/>
              </a:rPr>
              <a:t>Stars</a:t>
            </a:r>
          </a:p>
        </p:txBody>
      </p:sp>
      <p:sp>
        <p:nvSpPr>
          <p:cNvPr id="46100" name="Text Box 20"/>
          <p:cNvSpPr txBox="1">
            <a:spLocks noChangeArrowheads="1"/>
          </p:cNvSpPr>
          <p:nvPr/>
        </p:nvSpPr>
        <p:spPr bwMode="auto">
          <a:xfrm>
            <a:off x="7451725" y="5280025"/>
            <a:ext cx="1366838" cy="366713"/>
          </a:xfrm>
          <a:prstGeom prst="rect">
            <a:avLst/>
          </a:prstGeom>
          <a:noFill/>
          <a:ln w="9525">
            <a:noFill/>
            <a:miter lim="800000"/>
            <a:headEnd/>
            <a:tailEnd/>
          </a:ln>
          <a:effectLst/>
        </p:spPr>
        <p:txBody>
          <a:bodyPr>
            <a:spAutoFit/>
          </a:bodyPr>
          <a:lstStyle/>
          <a:p>
            <a:pPr>
              <a:spcBef>
                <a:spcPct val="50000"/>
              </a:spcBef>
            </a:pPr>
            <a:r>
              <a:rPr lang="de-DE">
                <a:latin typeface="Tahoma" pitchFamily="34" charset="0"/>
              </a:rPr>
              <a:t>Cash Cows</a:t>
            </a:r>
          </a:p>
        </p:txBody>
      </p:sp>
      <p:sp>
        <p:nvSpPr>
          <p:cNvPr id="46101" name="Text Box 21"/>
          <p:cNvSpPr txBox="1">
            <a:spLocks noChangeArrowheads="1"/>
          </p:cNvSpPr>
          <p:nvPr/>
        </p:nvSpPr>
        <p:spPr bwMode="auto">
          <a:xfrm>
            <a:off x="4643438" y="6216650"/>
            <a:ext cx="2255837" cy="641350"/>
          </a:xfrm>
          <a:prstGeom prst="rect">
            <a:avLst/>
          </a:prstGeom>
          <a:noFill/>
          <a:ln w="9525">
            <a:noFill/>
            <a:miter lim="800000"/>
            <a:headEnd/>
            <a:tailEnd/>
          </a:ln>
          <a:effectLst/>
        </p:spPr>
        <p:txBody>
          <a:bodyPr wrap="none">
            <a:spAutoFit/>
          </a:bodyPr>
          <a:lstStyle/>
          <a:p>
            <a:pPr algn="ctr"/>
            <a:r>
              <a:rPr lang="de-DE">
                <a:latin typeface="Tahoma" pitchFamily="34" charset="0"/>
              </a:rPr>
              <a:t>Relativer Marktanteil</a:t>
            </a:r>
          </a:p>
          <a:p>
            <a:pPr algn="ctr"/>
            <a:r>
              <a:rPr lang="de-DE">
                <a:latin typeface="Tahoma" pitchFamily="34" charset="0"/>
              </a:rPr>
              <a:t>(Cash Generation)</a:t>
            </a:r>
          </a:p>
        </p:txBody>
      </p:sp>
      <p:pic>
        <p:nvPicPr>
          <p:cNvPr id="46102" name="Picture 22"/>
          <p:cNvPicPr>
            <a:picLocks noChangeAspect="1" noChangeArrowheads="1"/>
          </p:cNvPicPr>
          <p:nvPr/>
        </p:nvPicPr>
        <p:blipFill>
          <a:blip r:embed="rId3"/>
          <a:srcRect l="5379" t="8714" r="11525" b="10497"/>
          <a:stretch>
            <a:fillRect/>
          </a:stretch>
        </p:blipFill>
        <p:spPr bwMode="auto">
          <a:xfrm>
            <a:off x="6731000" y="2641600"/>
            <a:ext cx="1008063" cy="911225"/>
          </a:xfrm>
          <a:prstGeom prst="rect">
            <a:avLst/>
          </a:prstGeom>
          <a:noFill/>
          <a:ln w="9525">
            <a:noFill/>
            <a:miter lim="800000"/>
            <a:headEnd/>
            <a:tailEnd/>
          </a:ln>
          <a:effectLst/>
        </p:spPr>
      </p:pic>
      <p:pic>
        <p:nvPicPr>
          <p:cNvPr id="46103" name="Picture 23"/>
          <p:cNvPicPr>
            <a:picLocks noChangeAspect="1" noChangeArrowheads="1"/>
          </p:cNvPicPr>
          <p:nvPr/>
        </p:nvPicPr>
        <p:blipFill>
          <a:blip r:embed="rId4"/>
          <a:srcRect/>
          <a:stretch>
            <a:fillRect/>
          </a:stretch>
        </p:blipFill>
        <p:spPr bwMode="auto">
          <a:xfrm>
            <a:off x="6515100" y="4200525"/>
            <a:ext cx="1528763" cy="1127125"/>
          </a:xfrm>
          <a:prstGeom prst="rect">
            <a:avLst/>
          </a:prstGeom>
          <a:noFill/>
          <a:ln w="9525">
            <a:noFill/>
            <a:miter lim="800000"/>
            <a:headEnd/>
            <a:tailEnd/>
          </a:ln>
          <a:effectLst/>
        </p:spPr>
      </p:pic>
      <p:pic>
        <p:nvPicPr>
          <p:cNvPr id="46104" name="Picture 24"/>
          <p:cNvPicPr>
            <a:picLocks noChangeAspect="1" noChangeArrowheads="1"/>
          </p:cNvPicPr>
          <p:nvPr/>
        </p:nvPicPr>
        <p:blipFill>
          <a:blip r:embed="rId5"/>
          <a:srcRect/>
          <a:stretch>
            <a:fillRect/>
          </a:stretch>
        </p:blipFill>
        <p:spPr bwMode="auto">
          <a:xfrm>
            <a:off x="3490913" y="2566988"/>
            <a:ext cx="1057275" cy="1057275"/>
          </a:xfrm>
          <a:prstGeom prst="rect">
            <a:avLst/>
          </a:prstGeom>
          <a:noFill/>
          <a:ln w="9525">
            <a:noFill/>
            <a:miter lim="800000"/>
            <a:headEnd/>
            <a:tailEnd/>
          </a:ln>
          <a:effectLst/>
        </p:spPr>
      </p:pic>
      <p:pic>
        <p:nvPicPr>
          <p:cNvPr id="46105" name="Picture 25"/>
          <p:cNvPicPr>
            <a:picLocks noChangeAspect="1" noChangeArrowheads="1"/>
          </p:cNvPicPr>
          <p:nvPr/>
        </p:nvPicPr>
        <p:blipFill>
          <a:blip r:embed="rId6"/>
          <a:srcRect/>
          <a:stretch>
            <a:fillRect/>
          </a:stretch>
        </p:blipFill>
        <p:spPr bwMode="auto">
          <a:xfrm>
            <a:off x="3635375" y="4291013"/>
            <a:ext cx="719138" cy="120491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9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08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09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10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10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08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09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08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09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08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08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09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09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610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609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610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10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609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609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6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5" grpId="0"/>
      <p:bldP spid="46086" grpId="0"/>
      <p:bldP spid="46087" grpId="0" animBg="1"/>
      <p:bldP spid="46088" grpId="0" animBg="1"/>
      <p:bldP spid="46089" grpId="0" animBg="1"/>
      <p:bldP spid="46090" grpId="0" animBg="1"/>
      <p:bldP spid="46091" grpId="0" animBg="1"/>
      <p:bldP spid="46092" grpId="0" animBg="1"/>
      <p:bldP spid="46093" grpId="0"/>
      <p:bldP spid="46095" grpId="0"/>
      <p:bldP spid="46096" grpId="0"/>
      <p:bldP spid="46097" grpId="0"/>
      <p:bldP spid="46098" grpId="0"/>
      <p:bldP spid="46099" grpId="0"/>
      <p:bldP spid="46100" grpId="0"/>
      <p:bldP spid="4610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p:txBody>
          <a:bodyPr/>
          <a:lstStyle/>
          <a:p>
            <a:r>
              <a:rPr lang="de-DE" smtClean="0"/>
              <a:t>Strategische Instrumente</a:t>
            </a:r>
          </a:p>
        </p:txBody>
      </p:sp>
      <p:sp>
        <p:nvSpPr>
          <p:cNvPr id="47107" name="Rectangle 3"/>
          <p:cNvSpPr>
            <a:spLocks noGrp="1"/>
          </p:cNvSpPr>
          <p:nvPr>
            <p:ph type="body" idx="4294967295"/>
          </p:nvPr>
        </p:nvSpPr>
        <p:spPr/>
        <p:txBody>
          <a:bodyPr/>
          <a:lstStyle/>
          <a:p>
            <a:r>
              <a:rPr lang="de-DE" smtClean="0"/>
              <a:t>Externe Analyse</a:t>
            </a:r>
          </a:p>
          <a:p>
            <a:pPr lvl="2"/>
            <a:r>
              <a:rPr lang="de-DE" smtClean="0"/>
              <a:t>Portfolioanalyse – Beispiel</a:t>
            </a:r>
          </a:p>
        </p:txBody>
      </p:sp>
      <p:pic>
        <p:nvPicPr>
          <p:cNvPr id="47109" name="Picture 5" descr="BCG-Matrix"/>
          <p:cNvPicPr>
            <a:picLocks noChangeAspect="1" noChangeArrowheads="1"/>
          </p:cNvPicPr>
          <p:nvPr/>
        </p:nvPicPr>
        <p:blipFill>
          <a:blip r:embed="rId3"/>
          <a:srcRect/>
          <a:stretch>
            <a:fillRect/>
          </a:stretch>
        </p:blipFill>
        <p:spPr bwMode="auto">
          <a:xfrm>
            <a:off x="1763713" y="2276475"/>
            <a:ext cx="7200900" cy="44529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idx="4294967295"/>
          </p:nvPr>
        </p:nvSpPr>
        <p:spPr/>
        <p:txBody>
          <a:bodyPr/>
          <a:lstStyle/>
          <a:p>
            <a:r>
              <a:rPr lang="de-DE" smtClean="0"/>
              <a:t>Strategische Instrumente</a:t>
            </a:r>
          </a:p>
        </p:txBody>
      </p:sp>
      <p:sp>
        <p:nvSpPr>
          <p:cNvPr id="48131" name="Rectangle 3"/>
          <p:cNvSpPr>
            <a:spLocks noGrp="1"/>
          </p:cNvSpPr>
          <p:nvPr>
            <p:ph type="body" idx="4294967295"/>
          </p:nvPr>
        </p:nvSpPr>
        <p:spPr/>
        <p:txBody>
          <a:bodyPr/>
          <a:lstStyle/>
          <a:p>
            <a:r>
              <a:rPr lang="de-DE" smtClean="0"/>
              <a:t>Externe Analyse</a:t>
            </a:r>
          </a:p>
          <a:p>
            <a:pPr lvl="2"/>
            <a:r>
              <a:rPr lang="de-DE" smtClean="0"/>
              <a:t>Portfolioanalyse – Kritik</a:t>
            </a:r>
          </a:p>
          <a:p>
            <a:pPr lvl="2"/>
            <a:endParaRPr lang="de-DE" smtClean="0"/>
          </a:p>
          <a:p>
            <a:pPr lvl="3">
              <a:lnSpc>
                <a:spcPct val="90000"/>
              </a:lnSpc>
            </a:pPr>
            <a:r>
              <a:rPr lang="de-DE" sz="2000" smtClean="0"/>
              <a:t>Relation zwischen Marktanteil und Rentabilität fraglich</a:t>
            </a:r>
          </a:p>
          <a:p>
            <a:pPr lvl="3">
              <a:lnSpc>
                <a:spcPct val="90000"/>
              </a:lnSpc>
            </a:pPr>
            <a:r>
              <a:rPr lang="de-DE" sz="2000" smtClean="0"/>
              <a:t>Hohe Investitionen zur Erhöhung des Marktanteils</a:t>
            </a:r>
          </a:p>
          <a:p>
            <a:pPr lvl="3">
              <a:lnSpc>
                <a:spcPct val="90000"/>
              </a:lnSpc>
            </a:pPr>
            <a:r>
              <a:rPr lang="de-DE" sz="2000" smtClean="0"/>
              <a:t>Wachstumsrate des Marktes fest</a:t>
            </a:r>
          </a:p>
          <a:p>
            <a:pPr lvl="3">
              <a:lnSpc>
                <a:spcPct val="90000"/>
              </a:lnSpc>
            </a:pPr>
            <a:r>
              <a:rPr lang="de-DE" sz="2000" smtClean="0"/>
              <a:t>Nur Marktführer kann Stars und Cash-Cows haben</a:t>
            </a:r>
          </a:p>
          <a:p>
            <a:pPr lvl="3">
              <a:lnSpc>
                <a:spcPct val="90000"/>
              </a:lnSpc>
            </a:pPr>
            <a:r>
              <a:rPr lang="de-DE" sz="2000" smtClean="0"/>
              <a:t>Liefert keine Prognose</a:t>
            </a:r>
          </a:p>
          <a:p>
            <a:pPr lvl="3"/>
            <a:endParaRPr lang="de-DE"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131">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131">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1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457200" y="1219200"/>
            <a:ext cx="8229600" cy="4910138"/>
          </a:xfrm>
          <a:prstGeom prst="rect">
            <a:avLst/>
          </a:prstGeom>
          <a:noFill/>
          <a:ln w="9525">
            <a:noFill/>
            <a:round/>
            <a:headEnd/>
            <a:tailEnd/>
          </a:ln>
          <a:effectLst/>
        </p:spPr>
        <p:txBody>
          <a:bodyPr lIns="0" tIns="0" rIns="0" bIns="0" anchor="ctr"/>
          <a:lstStyle/>
          <a:p>
            <a:pPr algn="ctr">
              <a:lnSpc>
                <a:spcPct val="98000"/>
              </a:lnSpc>
              <a:spcBef>
                <a:spcPts val="600"/>
              </a:spcBef>
              <a:buClr>
                <a:srgbClr val="727CA3"/>
              </a:buClr>
              <a:buSzPct val="76000"/>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b="1">
                <a:solidFill>
                  <a:srgbClr val="000000"/>
                </a:solidFill>
                <a:ea typeface="AR PL ShanHeiSun Uni" charset="0"/>
                <a:cs typeface="AR PL ShanHeiSun Uni" charset="0"/>
              </a:rPr>
              <a:t>Kapitel I</a:t>
            </a:r>
          </a:p>
          <a:p>
            <a:pPr algn="ctr">
              <a:lnSpc>
                <a:spcPct val="97000"/>
              </a:lnSpc>
              <a:spcBef>
                <a:spcPts val="600"/>
              </a:spcBef>
              <a:buClr>
                <a:srgbClr val="727CA3"/>
              </a:buClr>
              <a:buSzPct val="76000"/>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a:solidFill>
                  <a:srgbClr val="000000"/>
                </a:solidFill>
                <a:ea typeface="AR PL ShanHeiSun Uni" charset="0"/>
                <a:cs typeface="AR PL ShanHeiSun Uni" charset="0"/>
              </a:rPr>
              <a:t>Einleitung</a:t>
            </a:r>
          </a:p>
        </p:txBody>
      </p:sp>
      <p:sp>
        <p:nvSpPr>
          <p:cNvPr id="14338" name="Text Box 2"/>
          <p:cNvSpPr txBox="1">
            <a:spLocks noChangeArrowheads="1"/>
          </p:cNvSpPr>
          <p:nvPr/>
        </p:nvSpPr>
        <p:spPr bwMode="auto">
          <a:xfrm>
            <a:off x="415925" y="4789488"/>
            <a:ext cx="8453438" cy="1417637"/>
          </a:xfrm>
          <a:prstGeom prst="rect">
            <a:avLst/>
          </a:prstGeom>
          <a:noFill/>
          <a:ln w="9525">
            <a:noFill/>
            <a:round/>
            <a:headEnd/>
            <a:tailEnd/>
          </a:ln>
          <a:effectLst/>
        </p:spPr>
        <p:txBody>
          <a:bodyPr lIns="90000" tIns="45000" rIns="90000" bIns="45000"/>
          <a:lstStyle/>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000000"/>
                </a:solidFill>
                <a:ea typeface="AR PL ShanHeiSun Uni" charset="0"/>
                <a:cs typeface="AR PL ShanHeiSun Uni" charset="0"/>
              </a:rPr>
              <a:t>Agenda</a:t>
            </a: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solidFill>
                  <a:srgbClr val="000000"/>
                </a:solidFill>
                <a:ea typeface="AR PL ShanHeiSun Uni" charset="0"/>
                <a:cs typeface="AR PL ShanHeiSun Uni" charset="0"/>
              </a:rPr>
              <a:t>Was </a:t>
            </a:r>
            <a:r>
              <a:rPr lang="en-GB" dirty="0" err="1">
                <a:solidFill>
                  <a:srgbClr val="000000"/>
                </a:solidFill>
                <a:ea typeface="AR PL ShanHeiSun Uni" charset="0"/>
                <a:cs typeface="AR PL ShanHeiSun Uni" charset="0"/>
              </a:rPr>
              <a:t>ist</a:t>
            </a:r>
            <a:r>
              <a:rPr lang="en-GB" dirty="0">
                <a:solidFill>
                  <a:srgbClr val="000000"/>
                </a:solidFill>
                <a:ea typeface="AR PL ShanHeiSun Uni" charset="0"/>
                <a:cs typeface="AR PL ShanHeiSun Uni" charset="0"/>
              </a:rPr>
              <a:t> </a:t>
            </a:r>
            <a:r>
              <a:rPr lang="en-GB" dirty="0" err="1">
                <a:solidFill>
                  <a:srgbClr val="000000"/>
                </a:solidFill>
                <a:ea typeface="AR PL ShanHeiSun Uni" charset="0"/>
                <a:cs typeface="AR PL ShanHeiSun Uni" charset="0"/>
              </a:rPr>
              <a:t>eine</a:t>
            </a:r>
            <a:r>
              <a:rPr lang="en-GB" dirty="0">
                <a:solidFill>
                  <a:srgbClr val="000000"/>
                </a:solidFill>
                <a:ea typeface="AR PL ShanHeiSun Uni" charset="0"/>
                <a:cs typeface="AR PL ShanHeiSun Uni" charset="0"/>
              </a:rPr>
              <a:t> </a:t>
            </a:r>
            <a:r>
              <a:rPr lang="en-GB" dirty="0" err="1">
                <a:solidFill>
                  <a:srgbClr val="000000"/>
                </a:solidFill>
                <a:ea typeface="AR PL ShanHeiSun Uni" charset="0"/>
                <a:cs typeface="AR PL ShanHeiSun Uni" charset="0"/>
              </a:rPr>
              <a:t>Strategie</a:t>
            </a:r>
            <a:r>
              <a:rPr lang="en-GB" dirty="0">
                <a:solidFill>
                  <a:srgbClr val="000000"/>
                </a:solidFill>
                <a:ea typeface="AR PL ShanHeiSun Uni" charset="0"/>
                <a:cs typeface="AR PL ShanHeiSun Uni" charset="0"/>
              </a:rPr>
              <a:t>?</a:t>
            </a: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solidFill>
                  <a:srgbClr val="000000"/>
                </a:solidFill>
                <a:ea typeface="AR PL ShanHeiSun Uni" charset="0"/>
                <a:cs typeface="AR PL ShanHeiSun Uni" charset="0"/>
              </a:rPr>
              <a:t>Was </a:t>
            </a:r>
            <a:r>
              <a:rPr lang="en-GB" dirty="0" err="1">
                <a:solidFill>
                  <a:srgbClr val="000000"/>
                </a:solidFill>
                <a:ea typeface="AR PL ShanHeiSun Uni" charset="0"/>
                <a:cs typeface="AR PL ShanHeiSun Uni" charset="0"/>
              </a:rPr>
              <a:t>bedeutet</a:t>
            </a:r>
            <a:r>
              <a:rPr lang="en-GB" dirty="0">
                <a:solidFill>
                  <a:srgbClr val="000000"/>
                </a:solidFill>
                <a:ea typeface="AR PL ShanHeiSun Uni" charset="0"/>
                <a:cs typeface="AR PL ShanHeiSun Uni" charset="0"/>
              </a:rPr>
              <a:t> </a:t>
            </a:r>
            <a:r>
              <a:rPr lang="en-GB" dirty="0" err="1">
                <a:solidFill>
                  <a:srgbClr val="000000"/>
                </a:solidFill>
                <a:ea typeface="AR PL ShanHeiSun Uni" charset="0"/>
                <a:cs typeface="AR PL ShanHeiSun Uni" charset="0"/>
              </a:rPr>
              <a:t>Unternehmensführung</a:t>
            </a:r>
            <a:r>
              <a:rPr lang="en-GB" dirty="0">
                <a:solidFill>
                  <a:srgbClr val="000000"/>
                </a:solidFill>
                <a:ea typeface="AR PL ShanHeiSun Uni" charset="0"/>
                <a:cs typeface="AR PL ShanHeiSun Uni" charset="0"/>
              </a:rPr>
              <a:t>?</a:t>
            </a: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solidFill>
                  <a:srgbClr val="000000"/>
                </a:solidFill>
                <a:ea typeface="AR PL ShanHeiSun Uni" charset="0"/>
                <a:cs typeface="AR PL ShanHeiSun Uni" charset="0"/>
              </a:rPr>
              <a:t>Die </a:t>
            </a:r>
            <a:r>
              <a:rPr lang="en-GB" dirty="0" err="1">
                <a:solidFill>
                  <a:srgbClr val="000000"/>
                </a:solidFill>
                <a:ea typeface="AR PL ShanHeiSun Uni" charset="0"/>
                <a:cs typeface="AR PL ShanHeiSun Uni" charset="0"/>
              </a:rPr>
              <a:t>Unternehmensvision</a:t>
            </a:r>
            <a:r>
              <a:rPr lang="en-GB" dirty="0">
                <a:solidFill>
                  <a:srgbClr val="000000"/>
                </a:solidFill>
                <a:ea typeface="AR PL ShanHeiSun Uni" charset="0"/>
                <a:cs typeface="AR PL ShanHeiSun Uni" charset="0"/>
              </a:rPr>
              <a:t> und </a:t>
            </a:r>
            <a:r>
              <a:rPr lang="en-GB" dirty="0" err="1" smtClean="0">
                <a:solidFill>
                  <a:srgbClr val="000000"/>
                </a:solidFill>
                <a:ea typeface="AR PL ShanHeiSun Uni" charset="0"/>
                <a:cs typeface="AR PL ShanHeiSun Uni" charset="0"/>
              </a:rPr>
              <a:t>Strategiefelder</a:t>
            </a:r>
            <a:endParaRPr lang="en-GB" dirty="0">
              <a:solidFill>
                <a:srgbClr val="000000"/>
              </a:solidFill>
              <a:ea typeface="AR PL ShanHeiSun Uni" charset="0"/>
              <a:cs typeface="AR PL ShanHeiSun Uni" charset="0"/>
            </a:endParaRPr>
          </a:p>
        </p:txBody>
      </p:sp>
      <p:sp>
        <p:nvSpPr>
          <p:cNvPr id="4" name="Textfeld 3"/>
          <p:cNvSpPr txBox="1"/>
          <p:nvPr/>
        </p:nvSpPr>
        <p:spPr>
          <a:xfrm>
            <a:off x="4786314" y="4143380"/>
            <a:ext cx="1066318" cy="246221"/>
          </a:xfrm>
          <a:prstGeom prst="rect">
            <a:avLst/>
          </a:prstGeom>
          <a:noFill/>
        </p:spPr>
        <p:txBody>
          <a:bodyPr wrap="none" rtlCol="0">
            <a:spAutoFit/>
          </a:bodyPr>
          <a:lstStyle/>
          <a:p>
            <a:r>
              <a:rPr lang="de-DE" sz="1000" dirty="0" smtClean="0"/>
              <a:t>Bastian &amp; Dennis</a:t>
            </a:r>
            <a:endParaRPr lang="de-DE" sz="1000"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457200" y="1219200"/>
            <a:ext cx="8229600" cy="4910138"/>
          </a:xfrm>
          <a:prstGeom prst="rect">
            <a:avLst/>
          </a:prstGeom>
          <a:noFill/>
          <a:ln w="9525">
            <a:noFill/>
            <a:round/>
            <a:headEnd/>
            <a:tailEnd/>
          </a:ln>
        </p:spPr>
        <p:txBody>
          <a:bodyPr lIns="0" tIns="0" rIns="0" bIns="0" anchor="ctr"/>
          <a:lstStyle/>
          <a:p>
            <a:pPr algn="ctr">
              <a:lnSpc>
                <a:spcPct val="98000"/>
              </a:lnSpc>
              <a:spcBef>
                <a:spcPts val="600"/>
              </a:spcBef>
              <a:buClr>
                <a:srgbClr val="727CA3"/>
              </a:buClr>
              <a:buSzPct val="76000"/>
              <a:buFont typeface="Wingdings 3" pitchFamily="18"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b="1">
                <a:solidFill>
                  <a:srgbClr val="000000"/>
                </a:solidFill>
                <a:latin typeface="Gill Sans MT" pitchFamily="34" charset="0"/>
                <a:ea typeface="AR PL ShanHeiSun Uni"/>
                <a:cs typeface="AR PL ShanHeiSun Uni"/>
              </a:rPr>
              <a:t>Kapitel III</a:t>
            </a:r>
          </a:p>
          <a:p>
            <a:pPr algn="ctr">
              <a:lnSpc>
                <a:spcPct val="97000"/>
              </a:lnSpc>
              <a:spcBef>
                <a:spcPts val="600"/>
              </a:spcBef>
              <a:buClr>
                <a:srgbClr val="727CA3"/>
              </a:buClr>
              <a:buSzPct val="76000"/>
              <a:buFont typeface="Wingdings 3" pitchFamily="18"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a:solidFill>
                  <a:srgbClr val="000000"/>
                </a:solidFill>
                <a:latin typeface="Gill Sans MT" pitchFamily="34" charset="0"/>
                <a:ea typeface="AR PL ShanHeiSun Uni"/>
                <a:cs typeface="AR PL ShanHeiSun Uni"/>
              </a:rPr>
              <a:t>Strategieimplementierung und strategische Kontrolle</a:t>
            </a:r>
          </a:p>
        </p:txBody>
      </p:sp>
      <p:sp>
        <p:nvSpPr>
          <p:cNvPr id="49155" name="Text Box 2"/>
          <p:cNvSpPr txBox="1">
            <a:spLocks noChangeArrowheads="1"/>
          </p:cNvSpPr>
          <p:nvPr/>
        </p:nvSpPr>
        <p:spPr bwMode="auto">
          <a:xfrm>
            <a:off x="415925" y="4789488"/>
            <a:ext cx="8453438" cy="1417637"/>
          </a:xfrm>
          <a:prstGeom prst="rect">
            <a:avLst/>
          </a:prstGeom>
          <a:noFill/>
          <a:ln w="9525">
            <a:noFill/>
            <a:round/>
            <a:headEnd/>
            <a:tailEnd/>
          </a:ln>
        </p:spPr>
        <p:txBody>
          <a:bodyPr lIns="90000" tIns="45000" rIns="90000" bIns="45000"/>
          <a:lstStyle/>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solidFill>
                <a:srgbClr val="000000"/>
              </a:solidFill>
              <a:latin typeface="Gill Sans MT" pitchFamily="34" charset="0"/>
              <a:ea typeface="AR PL ShanHeiSun Uni"/>
              <a:cs typeface="AR PL ShanHeiSun Uni"/>
            </a:endParaRPr>
          </a:p>
        </p:txBody>
      </p:sp>
      <p:sp>
        <p:nvSpPr>
          <p:cNvPr id="49156" name="Textfeld 3"/>
          <p:cNvSpPr txBox="1">
            <a:spLocks noChangeArrowheads="1"/>
          </p:cNvSpPr>
          <p:nvPr/>
        </p:nvSpPr>
        <p:spPr bwMode="auto">
          <a:xfrm>
            <a:off x="6143625" y="4143375"/>
            <a:ext cx="392113" cy="246063"/>
          </a:xfrm>
          <a:prstGeom prst="rect">
            <a:avLst/>
          </a:prstGeom>
          <a:noFill/>
          <a:ln w="9525">
            <a:noFill/>
            <a:miter lim="800000"/>
            <a:headEnd/>
            <a:tailEnd/>
          </a:ln>
        </p:spPr>
        <p:txBody>
          <a:bodyPr wrap="none">
            <a:spAutoFit/>
          </a:bodyPr>
          <a:lstStyle/>
          <a:p>
            <a:r>
              <a:rPr lang="de-DE" sz="1000">
                <a:latin typeface="Gill Sans MT" pitchFamily="34" charset="0"/>
              </a:rPr>
              <a:t>Jens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p:txBody>
          <a:bodyPr/>
          <a:lstStyle/>
          <a:p>
            <a:r>
              <a:rPr lang="de-DE" smtClean="0"/>
              <a:t>Strategieimplementierung</a:t>
            </a:r>
          </a:p>
        </p:txBody>
      </p:sp>
      <p:sp>
        <p:nvSpPr>
          <p:cNvPr id="50179" name="Rectangle 3"/>
          <p:cNvSpPr>
            <a:spLocks noGrp="1"/>
          </p:cNvSpPr>
          <p:nvPr>
            <p:ph type="body" idx="4294967295"/>
          </p:nvPr>
        </p:nvSpPr>
        <p:spPr/>
        <p:txBody>
          <a:bodyPr/>
          <a:lstStyle/>
          <a:p>
            <a:pPr>
              <a:buFont typeface="Wingdings 3" pitchFamily="18" charset="2"/>
              <a:buNone/>
            </a:pPr>
            <a:endParaRPr lang="de-DE" smtClean="0"/>
          </a:p>
          <a:p>
            <a:r>
              <a:rPr lang="de-DE" smtClean="0"/>
              <a:t>Zusammenhang Strategieplanung -Strategieimplementierung</a:t>
            </a:r>
          </a:p>
          <a:p>
            <a:r>
              <a:rPr lang="de-DE" smtClean="0"/>
              <a:t>Vorgehensweise bei der Strategieimplementierung</a:t>
            </a:r>
          </a:p>
          <a:p>
            <a:r>
              <a:rPr lang="de-DE" smtClean="0"/>
              <a:t>Anforderungen an Strategie/Mitarbeiter</a:t>
            </a:r>
          </a:p>
          <a:p>
            <a:r>
              <a:rPr lang="de-DE" smtClean="0"/>
              <a:t>7-S-Modell</a:t>
            </a:r>
          </a:p>
          <a:p>
            <a:r>
              <a:rPr lang="de-DE" smtClean="0"/>
              <a:t>Globalmaßnahmen/Einzelmaßnahmen</a:t>
            </a:r>
          </a:p>
          <a:p>
            <a:r>
              <a:rPr lang="de-DE" smtClean="0"/>
              <a:t>Koordinierung</a:t>
            </a:r>
          </a:p>
          <a:p>
            <a:r>
              <a:rPr lang="de-DE" smtClean="0"/>
              <a:t>Aufgaben</a:t>
            </a:r>
          </a:p>
          <a:p>
            <a:pPr>
              <a:buFont typeface="Wingdings 3" pitchFamily="18" charset="2"/>
              <a:buNone/>
            </a:pPr>
            <a:endParaRPr lang="de-DE" smtClean="0"/>
          </a:p>
          <a:p>
            <a:endParaRPr lang="de-DE" smtClean="0"/>
          </a:p>
          <a:p>
            <a:endParaRPr lang="de-DE"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idx="4294967295"/>
          </p:nvPr>
        </p:nvSpPr>
        <p:spPr/>
        <p:txBody>
          <a:bodyPr/>
          <a:lstStyle/>
          <a:p>
            <a:r>
              <a:rPr lang="de-DE" sz="2800" smtClean="0"/>
              <a:t>Zusammenhang Strategieplanung - Strategieimplementierung</a:t>
            </a:r>
          </a:p>
        </p:txBody>
      </p:sp>
      <p:sp>
        <p:nvSpPr>
          <p:cNvPr id="52227" name="Rectangle 3"/>
          <p:cNvSpPr>
            <a:spLocks noGrp="1"/>
          </p:cNvSpPr>
          <p:nvPr>
            <p:ph type="body" idx="4294967295"/>
          </p:nvPr>
        </p:nvSpPr>
        <p:spPr/>
        <p:txBody>
          <a:bodyPr/>
          <a:lstStyle/>
          <a:p>
            <a:endParaRPr lang="de-DE" smtClean="0"/>
          </a:p>
          <a:p>
            <a:r>
              <a:rPr lang="de-DE" smtClean="0"/>
              <a:t>Erst Strategieplanung:</a:t>
            </a:r>
          </a:p>
          <a:p>
            <a:r>
              <a:rPr lang="de-DE" smtClean="0">
                <a:sym typeface="Wingdings" pitchFamily="2" charset="2"/>
              </a:rPr>
              <a:t> Was soll das Unternehmen tun ?</a:t>
            </a:r>
          </a:p>
          <a:p>
            <a:endParaRPr lang="de-DE" smtClean="0">
              <a:sym typeface="Wingdings" pitchFamily="2" charset="2"/>
            </a:endParaRPr>
          </a:p>
          <a:p>
            <a:r>
              <a:rPr lang="de-DE" smtClean="0">
                <a:sym typeface="Wingdings" pitchFamily="2" charset="2"/>
              </a:rPr>
              <a:t>Jetzt Strategieimplementierung</a:t>
            </a:r>
          </a:p>
          <a:p>
            <a:r>
              <a:rPr lang="de-DE" smtClean="0">
                <a:sym typeface="Wingdings" pitchFamily="2" charset="2"/>
              </a:rPr>
              <a:t> Wie/Wann hat das Was optimal zu geschehen ?</a:t>
            </a:r>
          </a:p>
          <a:p>
            <a:endParaRPr lang="de-DE" smtClean="0">
              <a:sym typeface="Wingdings" pitchFamily="2" charset="2"/>
            </a:endParaRPr>
          </a:p>
          <a:p>
            <a:r>
              <a:rPr lang="de-DE" smtClean="0">
                <a:sym typeface="Wingdings" pitchFamily="2" charset="2"/>
              </a:rPr>
              <a:t>Im Normalfall gehen beide Punkte von den gleichen Instanzen aus</a:t>
            </a:r>
            <a:endParaRPr lang="de-DE"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idx="4294967295"/>
          </p:nvPr>
        </p:nvSpPr>
        <p:spPr/>
        <p:txBody>
          <a:bodyPr/>
          <a:lstStyle/>
          <a:p>
            <a:r>
              <a:rPr lang="de-DE" smtClean="0"/>
              <a:t>Vorgehensweise</a:t>
            </a:r>
          </a:p>
        </p:txBody>
      </p:sp>
      <p:sp>
        <p:nvSpPr>
          <p:cNvPr id="53251" name="Rectangle 3"/>
          <p:cNvSpPr>
            <a:spLocks noGrp="1"/>
          </p:cNvSpPr>
          <p:nvPr>
            <p:ph type="body" idx="4294967295"/>
          </p:nvPr>
        </p:nvSpPr>
        <p:spPr/>
        <p:txBody>
          <a:bodyPr/>
          <a:lstStyle/>
          <a:p>
            <a:endParaRPr lang="de-DE" smtClean="0"/>
          </a:p>
          <a:p>
            <a:r>
              <a:rPr lang="de-DE" smtClean="0"/>
              <a:t>Strategien sind vorhanden</a:t>
            </a:r>
          </a:p>
          <a:p>
            <a:r>
              <a:rPr lang="de-DE" smtClean="0">
                <a:sym typeface="Wingdings" pitchFamily="2" charset="2"/>
              </a:rPr>
              <a:t> erforderliche Maßnahmen müssen festgelegt werden</a:t>
            </a:r>
          </a:p>
          <a:p>
            <a:r>
              <a:rPr lang="de-DE" smtClean="0">
                <a:sym typeface="Wingdings" pitchFamily="2" charset="2"/>
              </a:rPr>
              <a:t> Maßnahmen müssen auf die betroffenen Unternehmensbereiche ausgerichtet werden</a:t>
            </a:r>
          </a:p>
          <a:p>
            <a:r>
              <a:rPr lang="de-DE" smtClean="0">
                <a:sym typeface="Wingdings" pitchFamily="2" charset="2"/>
              </a:rPr>
              <a:t> bereichsspezifische Pläne müssen erstellt werden (z.B. Produktionspläne, Personalpläne)</a:t>
            </a:r>
          </a:p>
          <a:p>
            <a:endParaRPr lang="de-DE"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idx="4294967295"/>
          </p:nvPr>
        </p:nvSpPr>
        <p:spPr/>
        <p:txBody>
          <a:bodyPr/>
          <a:lstStyle/>
          <a:p>
            <a:r>
              <a:rPr lang="de-DE" sz="2800" smtClean="0"/>
              <a:t>Voraussetzungen für die Ermittlung geeigneter Maßnahmen</a:t>
            </a:r>
          </a:p>
        </p:txBody>
      </p:sp>
      <p:sp>
        <p:nvSpPr>
          <p:cNvPr id="29699" name="Rectangle 3"/>
          <p:cNvSpPr>
            <a:spLocks noGrp="1"/>
          </p:cNvSpPr>
          <p:nvPr>
            <p:ph type="body" idx="4294967295"/>
          </p:nvPr>
        </p:nvSpPr>
        <p:spPr/>
        <p:txBody>
          <a:bodyPr/>
          <a:lstStyle/>
          <a:p>
            <a:endParaRPr lang="de-DE" smtClean="0"/>
          </a:p>
          <a:p>
            <a:r>
              <a:rPr lang="de-DE" smtClean="0"/>
              <a:t>Strategie muss</a:t>
            </a:r>
          </a:p>
          <a:p>
            <a:r>
              <a:rPr lang="de-DE" smtClean="0"/>
              <a:t>- klar/verständlich sein</a:t>
            </a:r>
          </a:p>
          <a:p>
            <a:r>
              <a:rPr lang="de-DE" smtClean="0"/>
              <a:t>- realistisch sein</a:t>
            </a:r>
          </a:p>
          <a:p>
            <a:r>
              <a:rPr lang="de-DE" smtClean="0"/>
              <a:t>- autorisiert werden</a:t>
            </a:r>
          </a:p>
          <a:p>
            <a:r>
              <a:rPr lang="de-DE" smtClean="0"/>
              <a:t>- akzeptiert werden</a:t>
            </a:r>
          </a:p>
          <a:p>
            <a:endParaRPr lang="de-DE" smtClean="0"/>
          </a:p>
          <a:p>
            <a:r>
              <a:rPr lang="de-DE" smtClean="0"/>
              <a:t>Mitarbeiter müssen </a:t>
            </a:r>
          </a:p>
          <a:p>
            <a:r>
              <a:rPr lang="de-DE" smtClean="0"/>
              <a:t>- motiviert sein</a:t>
            </a:r>
          </a:p>
          <a:p>
            <a:r>
              <a:rPr lang="de-DE" smtClean="0"/>
              <a:t>- flexibel sein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animEffect transition="in" filter="blinds(horizontal)">
                                      <p:cBhvr>
                                        <p:cTn id="7" dur="500"/>
                                        <p:tgtEl>
                                          <p:spTgt spid="29699">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9699">
                                            <p:txEl>
                                              <p:pRg st="2" end="2"/>
                                            </p:txEl>
                                          </p:spTgt>
                                        </p:tgtEl>
                                        <p:attrNameLst>
                                          <p:attrName>style.visibility</p:attrName>
                                        </p:attrNameLst>
                                      </p:cBhvr>
                                      <p:to>
                                        <p:strVal val="visible"/>
                                      </p:to>
                                    </p:set>
                                    <p:animEffect transition="in" filter="blinds(horizontal)">
                                      <p:cBhvr>
                                        <p:cTn id="10" dur="500"/>
                                        <p:tgtEl>
                                          <p:spTgt spid="29699">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9699">
                                            <p:txEl>
                                              <p:pRg st="3" end="3"/>
                                            </p:txEl>
                                          </p:spTgt>
                                        </p:tgtEl>
                                        <p:attrNameLst>
                                          <p:attrName>style.visibility</p:attrName>
                                        </p:attrNameLst>
                                      </p:cBhvr>
                                      <p:to>
                                        <p:strVal val="visible"/>
                                      </p:to>
                                    </p:set>
                                    <p:animEffect transition="in" filter="blinds(horizontal)">
                                      <p:cBhvr>
                                        <p:cTn id="13" dur="500"/>
                                        <p:tgtEl>
                                          <p:spTgt spid="29699">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9699">
                                            <p:txEl>
                                              <p:pRg st="4" end="4"/>
                                            </p:txEl>
                                          </p:spTgt>
                                        </p:tgtEl>
                                        <p:attrNameLst>
                                          <p:attrName>style.visibility</p:attrName>
                                        </p:attrNameLst>
                                      </p:cBhvr>
                                      <p:to>
                                        <p:strVal val="visible"/>
                                      </p:to>
                                    </p:set>
                                    <p:animEffect transition="in" filter="blinds(horizontal)">
                                      <p:cBhvr>
                                        <p:cTn id="16" dur="500"/>
                                        <p:tgtEl>
                                          <p:spTgt spid="29699">
                                            <p:txEl>
                                              <p:pRg st="4" end="4"/>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29699">
                                            <p:txEl>
                                              <p:pRg st="5" end="5"/>
                                            </p:txEl>
                                          </p:spTgt>
                                        </p:tgtEl>
                                        <p:attrNameLst>
                                          <p:attrName>style.visibility</p:attrName>
                                        </p:attrNameLst>
                                      </p:cBhvr>
                                      <p:to>
                                        <p:strVal val="visible"/>
                                      </p:to>
                                    </p:set>
                                    <p:animEffect transition="in" filter="blinds(horizontal)">
                                      <p:cBhvr>
                                        <p:cTn id="19" dur="500"/>
                                        <p:tgtEl>
                                          <p:spTgt spid="29699">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29699">
                                            <p:txEl>
                                              <p:pRg st="7" end="7"/>
                                            </p:txEl>
                                          </p:spTgt>
                                        </p:tgtEl>
                                        <p:attrNameLst>
                                          <p:attrName>style.visibility</p:attrName>
                                        </p:attrNameLst>
                                      </p:cBhvr>
                                      <p:to>
                                        <p:strVal val="visible"/>
                                      </p:to>
                                    </p:set>
                                    <p:animEffect transition="in" filter="blinds(horizontal)">
                                      <p:cBhvr>
                                        <p:cTn id="24" dur="500"/>
                                        <p:tgtEl>
                                          <p:spTgt spid="29699">
                                            <p:txEl>
                                              <p:pRg st="7" end="7"/>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29699">
                                            <p:txEl>
                                              <p:pRg st="8" end="8"/>
                                            </p:txEl>
                                          </p:spTgt>
                                        </p:tgtEl>
                                        <p:attrNameLst>
                                          <p:attrName>style.visibility</p:attrName>
                                        </p:attrNameLst>
                                      </p:cBhvr>
                                      <p:to>
                                        <p:strVal val="visible"/>
                                      </p:to>
                                    </p:set>
                                    <p:animEffect transition="in" filter="blinds(horizontal)">
                                      <p:cBhvr>
                                        <p:cTn id="27" dur="500"/>
                                        <p:tgtEl>
                                          <p:spTgt spid="29699">
                                            <p:txEl>
                                              <p:pRg st="8" end="8"/>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29699">
                                            <p:txEl>
                                              <p:pRg st="9" end="9"/>
                                            </p:txEl>
                                          </p:spTgt>
                                        </p:tgtEl>
                                        <p:attrNameLst>
                                          <p:attrName>style.visibility</p:attrName>
                                        </p:attrNameLst>
                                      </p:cBhvr>
                                      <p:to>
                                        <p:strVal val="visible"/>
                                      </p:to>
                                    </p:set>
                                    <p:animEffect transition="in" filter="blinds(horizontal)">
                                      <p:cBhvr>
                                        <p:cTn id="30" dur="500"/>
                                        <p:tgtEl>
                                          <p:spTgt spid="2969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idx="4294967295"/>
          </p:nvPr>
        </p:nvSpPr>
        <p:spPr/>
        <p:txBody>
          <a:bodyPr/>
          <a:lstStyle/>
          <a:p>
            <a:r>
              <a:rPr lang="de-DE" smtClean="0"/>
              <a:t>7-S-Modell</a:t>
            </a:r>
          </a:p>
        </p:txBody>
      </p:sp>
      <p:pic>
        <p:nvPicPr>
          <p:cNvPr id="55299" name="Picture 4"/>
          <p:cNvPicPr>
            <a:picLocks noGrp="1" noChangeAspect="1" noChangeArrowheads="1"/>
          </p:cNvPicPr>
          <p:nvPr>
            <p:ph type="body" idx="4294967295"/>
          </p:nvPr>
        </p:nvPicPr>
        <p:blipFill>
          <a:blip r:embed="rId2"/>
          <a:srcRect/>
          <a:stretch>
            <a:fillRect/>
          </a:stretch>
        </p:blipFill>
        <p:spPr>
          <a:xfrm>
            <a:off x="1976438" y="1219200"/>
            <a:ext cx="5191125" cy="4910138"/>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idx="4294967295"/>
          </p:nvPr>
        </p:nvSpPr>
        <p:spPr/>
        <p:txBody>
          <a:bodyPr/>
          <a:lstStyle/>
          <a:p>
            <a:r>
              <a:rPr lang="de-DE" smtClean="0"/>
              <a:t>Globalmaßnahmen - Einzelmaßnahmen</a:t>
            </a:r>
          </a:p>
        </p:txBody>
      </p:sp>
      <p:sp>
        <p:nvSpPr>
          <p:cNvPr id="32771" name="Rectangle 3"/>
          <p:cNvSpPr>
            <a:spLocks noGrp="1"/>
          </p:cNvSpPr>
          <p:nvPr>
            <p:ph type="body" idx="4294967295"/>
          </p:nvPr>
        </p:nvSpPr>
        <p:spPr/>
        <p:txBody>
          <a:bodyPr/>
          <a:lstStyle/>
          <a:p>
            <a:endParaRPr lang="de-DE" smtClean="0"/>
          </a:p>
          <a:p>
            <a:r>
              <a:rPr lang="de-DE" smtClean="0"/>
              <a:t>Globalmaßnahmen</a:t>
            </a:r>
          </a:p>
          <a:p>
            <a:r>
              <a:rPr lang="de-DE" smtClean="0"/>
              <a:t>= Maßnahmen, die im Rahmen der Strategieimplementierung festgelegt werden</a:t>
            </a:r>
          </a:p>
          <a:p>
            <a:endParaRPr lang="de-DE" smtClean="0"/>
          </a:p>
          <a:p>
            <a:r>
              <a:rPr lang="de-DE" smtClean="0"/>
              <a:t>Einzelmaßnahmen</a:t>
            </a:r>
          </a:p>
          <a:p>
            <a:r>
              <a:rPr lang="de-DE" smtClean="0"/>
              <a:t>= Zerlegung und Ausrichtung der Globalmaßnahmen auf betroffene Unternehmensbereiche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animEffect transition="in" filter="blinds(horizontal)">
                                      <p:cBhvr>
                                        <p:cTn id="7" dur="500"/>
                                        <p:tgtEl>
                                          <p:spTgt spid="32771">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2771">
                                            <p:txEl>
                                              <p:pRg st="2" end="2"/>
                                            </p:txEl>
                                          </p:spTgt>
                                        </p:tgtEl>
                                        <p:attrNameLst>
                                          <p:attrName>style.visibility</p:attrName>
                                        </p:attrNameLst>
                                      </p:cBhvr>
                                      <p:to>
                                        <p:strVal val="visible"/>
                                      </p:to>
                                    </p:set>
                                    <p:animEffect transition="in" filter="blinds(horizontal)">
                                      <p:cBhvr>
                                        <p:cTn id="10" dur="500"/>
                                        <p:tgtEl>
                                          <p:spTgt spid="32771">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2771">
                                            <p:txEl>
                                              <p:pRg st="4" end="4"/>
                                            </p:txEl>
                                          </p:spTgt>
                                        </p:tgtEl>
                                        <p:attrNameLst>
                                          <p:attrName>style.visibility</p:attrName>
                                        </p:attrNameLst>
                                      </p:cBhvr>
                                      <p:to>
                                        <p:strVal val="visible"/>
                                      </p:to>
                                    </p:set>
                                    <p:animEffect transition="in" filter="blinds(horizontal)">
                                      <p:cBhvr>
                                        <p:cTn id="15" dur="500"/>
                                        <p:tgtEl>
                                          <p:spTgt spid="32771">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2771">
                                            <p:txEl>
                                              <p:pRg st="5" end="5"/>
                                            </p:txEl>
                                          </p:spTgt>
                                        </p:tgtEl>
                                        <p:attrNameLst>
                                          <p:attrName>style.visibility</p:attrName>
                                        </p:attrNameLst>
                                      </p:cBhvr>
                                      <p:to>
                                        <p:strVal val="visible"/>
                                      </p:to>
                                    </p:set>
                                    <p:animEffect transition="in" filter="blinds(horizontal)">
                                      <p:cBhvr>
                                        <p:cTn id="18" dur="500"/>
                                        <p:tgtEl>
                                          <p:spTgt spid="327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idx="4294967295"/>
          </p:nvPr>
        </p:nvSpPr>
        <p:spPr/>
        <p:txBody>
          <a:bodyPr/>
          <a:lstStyle/>
          <a:p>
            <a:r>
              <a:rPr lang="de-DE" smtClean="0"/>
              <a:t>Beispiele Globalmaßnahmen</a:t>
            </a:r>
          </a:p>
        </p:txBody>
      </p:sp>
      <p:sp>
        <p:nvSpPr>
          <p:cNvPr id="33795" name="Rectangle 3"/>
          <p:cNvSpPr>
            <a:spLocks noGrp="1"/>
          </p:cNvSpPr>
          <p:nvPr>
            <p:ph type="body" idx="4294967295"/>
          </p:nvPr>
        </p:nvSpPr>
        <p:spPr/>
        <p:txBody>
          <a:bodyPr/>
          <a:lstStyle/>
          <a:p>
            <a:endParaRPr lang="de-DE" smtClean="0"/>
          </a:p>
          <a:p>
            <a:r>
              <a:rPr lang="de-DE" smtClean="0"/>
              <a:t>Strategie: Single Sourcing</a:t>
            </a:r>
          </a:p>
          <a:p>
            <a:pPr>
              <a:buFont typeface="Wingdings 3" pitchFamily="18" charset="2"/>
              <a:buNone/>
            </a:pPr>
            <a:endParaRPr lang="de-DE" smtClean="0"/>
          </a:p>
          <a:p>
            <a:r>
              <a:rPr lang="de-DE" smtClean="0">
                <a:sym typeface="Wingdings" pitchFamily="2" charset="2"/>
              </a:rPr>
              <a:t> Globalmaßnahmen</a:t>
            </a:r>
          </a:p>
          <a:p>
            <a:r>
              <a:rPr lang="de-DE" smtClean="0">
                <a:sym typeface="Wingdings" pitchFamily="2" charset="2"/>
              </a:rPr>
              <a:t>- gute Beziehungen zum Lieferanten schaffen und erhalten</a:t>
            </a:r>
          </a:p>
          <a:p>
            <a:r>
              <a:rPr lang="de-DE" smtClean="0">
                <a:sym typeface="Wingdings" pitchFamily="2" charset="2"/>
              </a:rPr>
              <a:t>- beide Organisationen aufeinander abstimmen</a:t>
            </a:r>
          </a:p>
          <a:p>
            <a:r>
              <a:rPr lang="de-DE" smtClean="0">
                <a:sym typeface="Wingdings" pitchFamily="2" charset="2"/>
              </a:rPr>
              <a:t>- gemeinsame Mitarbeiterteams bilden</a:t>
            </a:r>
            <a:endParaRPr lang="de-DE"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animEffect transition="in" filter="blinds(horizontal)">
                                      <p:cBhvr>
                                        <p:cTn id="7" dur="500"/>
                                        <p:tgtEl>
                                          <p:spTgt spid="337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3795">
                                            <p:txEl>
                                              <p:pRg st="3" end="3"/>
                                            </p:txEl>
                                          </p:spTgt>
                                        </p:tgtEl>
                                        <p:attrNameLst>
                                          <p:attrName>style.visibility</p:attrName>
                                        </p:attrNameLst>
                                      </p:cBhvr>
                                      <p:to>
                                        <p:strVal val="visible"/>
                                      </p:to>
                                    </p:set>
                                    <p:animEffect transition="in" filter="blinds(horizontal)">
                                      <p:cBhvr>
                                        <p:cTn id="12" dur="500"/>
                                        <p:tgtEl>
                                          <p:spTgt spid="33795">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3795">
                                            <p:txEl>
                                              <p:pRg st="4" end="4"/>
                                            </p:txEl>
                                          </p:spTgt>
                                        </p:tgtEl>
                                        <p:attrNameLst>
                                          <p:attrName>style.visibility</p:attrName>
                                        </p:attrNameLst>
                                      </p:cBhvr>
                                      <p:to>
                                        <p:strVal val="visible"/>
                                      </p:to>
                                    </p:set>
                                    <p:animEffect transition="in" filter="blinds(horizontal)">
                                      <p:cBhvr>
                                        <p:cTn id="15" dur="500"/>
                                        <p:tgtEl>
                                          <p:spTgt spid="33795">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3795">
                                            <p:txEl>
                                              <p:pRg st="5" end="5"/>
                                            </p:txEl>
                                          </p:spTgt>
                                        </p:tgtEl>
                                        <p:attrNameLst>
                                          <p:attrName>style.visibility</p:attrName>
                                        </p:attrNameLst>
                                      </p:cBhvr>
                                      <p:to>
                                        <p:strVal val="visible"/>
                                      </p:to>
                                    </p:set>
                                    <p:animEffect transition="in" filter="blinds(horizontal)">
                                      <p:cBhvr>
                                        <p:cTn id="18" dur="500"/>
                                        <p:tgtEl>
                                          <p:spTgt spid="33795">
                                            <p:txEl>
                                              <p:pRg st="5" end="5"/>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3795">
                                            <p:txEl>
                                              <p:pRg st="6" end="6"/>
                                            </p:txEl>
                                          </p:spTgt>
                                        </p:tgtEl>
                                        <p:attrNameLst>
                                          <p:attrName>style.visibility</p:attrName>
                                        </p:attrNameLst>
                                      </p:cBhvr>
                                      <p:to>
                                        <p:strVal val="visible"/>
                                      </p:to>
                                    </p:set>
                                    <p:animEffect transition="in" filter="blinds(horizontal)">
                                      <p:cBhvr>
                                        <p:cTn id="21" dur="500"/>
                                        <p:tgtEl>
                                          <p:spTgt spid="337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idx="4294967295"/>
          </p:nvPr>
        </p:nvSpPr>
        <p:spPr/>
        <p:txBody>
          <a:bodyPr/>
          <a:lstStyle/>
          <a:p>
            <a:r>
              <a:rPr lang="de-DE" smtClean="0"/>
              <a:t>Beispiele Globalmaßnahmen</a:t>
            </a:r>
          </a:p>
        </p:txBody>
      </p:sp>
      <p:sp>
        <p:nvSpPr>
          <p:cNvPr id="34819" name="Rectangle 3"/>
          <p:cNvSpPr>
            <a:spLocks noGrp="1"/>
          </p:cNvSpPr>
          <p:nvPr>
            <p:ph type="body" idx="4294967295"/>
          </p:nvPr>
        </p:nvSpPr>
        <p:spPr/>
        <p:txBody>
          <a:bodyPr/>
          <a:lstStyle/>
          <a:p>
            <a:endParaRPr lang="de-DE" smtClean="0"/>
          </a:p>
          <a:p>
            <a:r>
              <a:rPr lang="de-DE" smtClean="0"/>
              <a:t>Strategie: Marktdurchdringung</a:t>
            </a:r>
          </a:p>
          <a:p>
            <a:endParaRPr lang="de-DE" smtClean="0"/>
          </a:p>
          <a:p>
            <a:r>
              <a:rPr lang="de-DE" smtClean="0">
                <a:sym typeface="Wingdings" pitchFamily="2" charset="2"/>
              </a:rPr>
              <a:t> Globalmaßnahmen</a:t>
            </a:r>
          </a:p>
          <a:p>
            <a:r>
              <a:rPr lang="de-DE" smtClean="0">
                <a:sym typeface="Wingdings" pitchFamily="2" charset="2"/>
              </a:rPr>
              <a:t>- neue Kunden gewinnen</a:t>
            </a:r>
          </a:p>
          <a:p>
            <a:r>
              <a:rPr lang="de-DE" smtClean="0">
                <a:sym typeface="Wingdings" pitchFamily="2" charset="2"/>
              </a:rPr>
              <a:t>- Verkäufe an bisherige Kunden erhöhen</a:t>
            </a:r>
            <a:endParaRPr lang="de-DE" smtClean="0"/>
          </a:p>
          <a:p>
            <a:pPr>
              <a:buFont typeface="Wingdings 3" pitchFamily="18" charset="2"/>
              <a:buNone/>
            </a:pPr>
            <a:endParaRPr lang="de-DE" smtClean="0"/>
          </a:p>
          <a:p>
            <a:pPr>
              <a:buFont typeface="Wingdings 3" pitchFamily="18" charset="2"/>
              <a:buNone/>
            </a:pPr>
            <a:endParaRPr lang="de-DE" smtClean="0"/>
          </a:p>
          <a:p>
            <a:endParaRPr lang="de-DE"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blinds(horizontal)">
                                      <p:cBhvr>
                                        <p:cTn id="7" dur="500"/>
                                        <p:tgtEl>
                                          <p:spTgt spid="348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4819">
                                            <p:txEl>
                                              <p:pRg st="3" end="3"/>
                                            </p:txEl>
                                          </p:spTgt>
                                        </p:tgtEl>
                                        <p:attrNameLst>
                                          <p:attrName>style.visibility</p:attrName>
                                        </p:attrNameLst>
                                      </p:cBhvr>
                                      <p:to>
                                        <p:strVal val="visible"/>
                                      </p:to>
                                    </p:set>
                                    <p:animEffect transition="in" filter="blinds(horizontal)">
                                      <p:cBhvr>
                                        <p:cTn id="12" dur="500"/>
                                        <p:tgtEl>
                                          <p:spTgt spid="34819">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4819">
                                            <p:txEl>
                                              <p:pRg st="4" end="4"/>
                                            </p:txEl>
                                          </p:spTgt>
                                        </p:tgtEl>
                                        <p:attrNameLst>
                                          <p:attrName>style.visibility</p:attrName>
                                        </p:attrNameLst>
                                      </p:cBhvr>
                                      <p:to>
                                        <p:strVal val="visible"/>
                                      </p:to>
                                    </p:set>
                                    <p:animEffect transition="in" filter="blinds(horizontal)">
                                      <p:cBhvr>
                                        <p:cTn id="15" dur="500"/>
                                        <p:tgtEl>
                                          <p:spTgt spid="34819">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4819">
                                            <p:txEl>
                                              <p:pRg st="5" end="5"/>
                                            </p:txEl>
                                          </p:spTgt>
                                        </p:tgtEl>
                                        <p:attrNameLst>
                                          <p:attrName>style.visibility</p:attrName>
                                        </p:attrNameLst>
                                      </p:cBhvr>
                                      <p:to>
                                        <p:strVal val="visible"/>
                                      </p:to>
                                    </p:set>
                                    <p:animEffect transition="in" filter="blinds(horizontal)">
                                      <p:cBhvr>
                                        <p:cTn id="18" dur="500"/>
                                        <p:tgtEl>
                                          <p:spTgt spid="348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idx="4294967295"/>
          </p:nvPr>
        </p:nvSpPr>
        <p:spPr/>
        <p:txBody>
          <a:bodyPr/>
          <a:lstStyle/>
          <a:p>
            <a:r>
              <a:rPr lang="de-DE" smtClean="0"/>
              <a:t>Beispiele Einzelmaßnahmen</a:t>
            </a:r>
          </a:p>
        </p:txBody>
      </p:sp>
      <p:sp>
        <p:nvSpPr>
          <p:cNvPr id="35843" name="Rectangle 3"/>
          <p:cNvSpPr>
            <a:spLocks noGrp="1"/>
          </p:cNvSpPr>
          <p:nvPr>
            <p:ph type="body" idx="4294967295"/>
          </p:nvPr>
        </p:nvSpPr>
        <p:spPr/>
        <p:txBody>
          <a:bodyPr/>
          <a:lstStyle/>
          <a:p>
            <a:endParaRPr lang="de-DE" smtClean="0"/>
          </a:p>
          <a:p>
            <a:r>
              <a:rPr lang="de-DE" smtClean="0"/>
              <a:t>Globalmaßnahme: neue Kunden gewinnen</a:t>
            </a:r>
          </a:p>
          <a:p>
            <a:endParaRPr lang="de-DE" smtClean="0"/>
          </a:p>
          <a:p>
            <a:r>
              <a:rPr lang="de-DE" smtClean="0">
                <a:sym typeface="Wingdings" pitchFamily="2" charset="2"/>
              </a:rPr>
              <a:t> Einzelmaßnahmen</a:t>
            </a:r>
          </a:p>
          <a:p>
            <a:r>
              <a:rPr lang="de-DE" smtClean="0">
                <a:sym typeface="Wingdings" pitchFamily="2" charset="2"/>
              </a:rPr>
              <a:t>- Design verbessern</a:t>
            </a:r>
          </a:p>
          <a:p>
            <a:r>
              <a:rPr lang="de-DE" smtClean="0">
                <a:sym typeface="Wingdings" pitchFamily="2" charset="2"/>
              </a:rPr>
              <a:t>- Preis verändern</a:t>
            </a:r>
          </a:p>
          <a:p>
            <a:r>
              <a:rPr lang="de-DE" smtClean="0">
                <a:sym typeface="Wingdings" pitchFamily="2" charset="2"/>
              </a:rPr>
              <a:t>- Werbemaßnahmen verändern/steigern</a:t>
            </a:r>
            <a:endParaRPr lang="de-DE"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843">
                                            <p:txEl>
                                              <p:pRg st="1" end="1"/>
                                            </p:txEl>
                                          </p:spTgt>
                                        </p:tgtEl>
                                        <p:attrNameLst>
                                          <p:attrName>style.visibility</p:attrName>
                                        </p:attrNameLst>
                                      </p:cBhvr>
                                      <p:to>
                                        <p:strVal val="visible"/>
                                      </p:to>
                                    </p:set>
                                    <p:animEffect transition="in" filter="blinds(horizontal)">
                                      <p:cBhvr>
                                        <p:cTn id="7" dur="500"/>
                                        <p:tgtEl>
                                          <p:spTgt spid="358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5843">
                                            <p:txEl>
                                              <p:pRg st="3" end="3"/>
                                            </p:txEl>
                                          </p:spTgt>
                                        </p:tgtEl>
                                        <p:attrNameLst>
                                          <p:attrName>style.visibility</p:attrName>
                                        </p:attrNameLst>
                                      </p:cBhvr>
                                      <p:to>
                                        <p:strVal val="visible"/>
                                      </p:to>
                                    </p:set>
                                    <p:animEffect transition="in" filter="blinds(horizontal)">
                                      <p:cBhvr>
                                        <p:cTn id="12" dur="500"/>
                                        <p:tgtEl>
                                          <p:spTgt spid="35843">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5843">
                                            <p:txEl>
                                              <p:pRg st="4" end="4"/>
                                            </p:txEl>
                                          </p:spTgt>
                                        </p:tgtEl>
                                        <p:attrNameLst>
                                          <p:attrName>style.visibility</p:attrName>
                                        </p:attrNameLst>
                                      </p:cBhvr>
                                      <p:to>
                                        <p:strVal val="visible"/>
                                      </p:to>
                                    </p:set>
                                    <p:animEffect transition="in" filter="blinds(horizontal)">
                                      <p:cBhvr>
                                        <p:cTn id="15" dur="500"/>
                                        <p:tgtEl>
                                          <p:spTgt spid="35843">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5843">
                                            <p:txEl>
                                              <p:pRg st="5" end="5"/>
                                            </p:txEl>
                                          </p:spTgt>
                                        </p:tgtEl>
                                        <p:attrNameLst>
                                          <p:attrName>style.visibility</p:attrName>
                                        </p:attrNameLst>
                                      </p:cBhvr>
                                      <p:to>
                                        <p:strVal val="visible"/>
                                      </p:to>
                                    </p:set>
                                    <p:animEffect transition="in" filter="blinds(horizontal)">
                                      <p:cBhvr>
                                        <p:cTn id="18" dur="500"/>
                                        <p:tgtEl>
                                          <p:spTgt spid="35843">
                                            <p:txEl>
                                              <p:pRg st="5" end="5"/>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5843">
                                            <p:txEl>
                                              <p:pRg st="6" end="6"/>
                                            </p:txEl>
                                          </p:spTgt>
                                        </p:tgtEl>
                                        <p:attrNameLst>
                                          <p:attrName>style.visibility</p:attrName>
                                        </p:attrNameLst>
                                      </p:cBhvr>
                                      <p:to>
                                        <p:strVal val="visible"/>
                                      </p:to>
                                    </p:set>
                                    <p:animEffect transition="in" filter="blinds(horizontal)">
                                      <p:cBhvr>
                                        <p:cTn id="21" dur="500"/>
                                        <p:tgtEl>
                                          <p:spTgt spid="358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idx="4294967295"/>
          </p:nvPr>
        </p:nvSpPr>
        <p:spPr>
          <a:xfrm>
            <a:off x="457200" y="241300"/>
            <a:ext cx="8229600" cy="903288"/>
          </a:xfrm>
          <a:ln/>
        </p:spPr>
        <p:txBody>
          <a:bodyPr/>
          <a:lstStyle/>
          <a:p>
            <a:endParaRPr lang="de-DE"/>
          </a:p>
        </p:txBody>
      </p:sp>
      <p:sp>
        <p:nvSpPr>
          <p:cNvPr id="15362" name="Rectangle 2"/>
          <p:cNvSpPr>
            <a:spLocks noGrp="1" noChangeArrowheads="1"/>
          </p:cNvSpPr>
          <p:nvPr>
            <p:ph type="subTitle" idx="4294967295"/>
          </p:nvPr>
        </p:nvSpPr>
        <p:spPr>
          <a:xfrm>
            <a:off x="457200" y="1263650"/>
            <a:ext cx="8229600" cy="4819650"/>
          </a:xfrm>
          <a:ln/>
        </p:spPr>
        <p:txBody>
          <a:bodyPr anchor="ctr"/>
          <a:lstStyle/>
          <a:p>
            <a:pPr marL="0" indent="0" algn="ctr">
              <a:lnSpc>
                <a:spcPct val="98000"/>
              </a:lnSpc>
              <a:buFont typeface="Wingdings 3" pitchFamily="16" charset="2"/>
              <a:buNone/>
            </a:pPr>
            <a:r>
              <a:rPr lang="en-GB"/>
              <a:t>Was ist eine Strategie?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idx="4294967295"/>
          </p:nvPr>
        </p:nvSpPr>
        <p:spPr/>
        <p:txBody>
          <a:bodyPr/>
          <a:lstStyle/>
          <a:p>
            <a:r>
              <a:rPr lang="de-DE" smtClean="0"/>
              <a:t>Beispiele Einzelmaßnahmen</a:t>
            </a:r>
          </a:p>
        </p:txBody>
      </p:sp>
      <p:sp>
        <p:nvSpPr>
          <p:cNvPr id="36867" name="Rectangle 3"/>
          <p:cNvSpPr>
            <a:spLocks noGrp="1"/>
          </p:cNvSpPr>
          <p:nvPr>
            <p:ph type="body" idx="4294967295"/>
          </p:nvPr>
        </p:nvSpPr>
        <p:spPr/>
        <p:txBody>
          <a:bodyPr/>
          <a:lstStyle/>
          <a:p>
            <a:endParaRPr lang="de-DE" smtClean="0"/>
          </a:p>
          <a:p>
            <a:r>
              <a:rPr lang="de-DE" smtClean="0"/>
              <a:t>Globalmaßnahme: Verkäufe an bisherige Kunden erhöhen</a:t>
            </a:r>
          </a:p>
          <a:p>
            <a:endParaRPr lang="de-DE" smtClean="0"/>
          </a:p>
          <a:p>
            <a:r>
              <a:rPr lang="de-DE" smtClean="0">
                <a:sym typeface="Wingdings" pitchFamily="2" charset="2"/>
              </a:rPr>
              <a:t> Einzelmaßnahmen</a:t>
            </a:r>
          </a:p>
          <a:p>
            <a:r>
              <a:rPr lang="de-DE" smtClean="0">
                <a:sym typeface="Wingdings" pitchFamily="2" charset="2"/>
              </a:rPr>
              <a:t>- Kommunikation zu Kunden verbessern</a:t>
            </a:r>
          </a:p>
          <a:p>
            <a:r>
              <a:rPr lang="de-DE" smtClean="0">
                <a:sym typeface="Wingdings" pitchFamily="2" charset="2"/>
              </a:rPr>
              <a:t>- Distributions-Mix verbessern</a:t>
            </a:r>
            <a:endParaRPr lang="de-DE"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animEffect transition="in" filter="blinds(horizontal)">
                                      <p:cBhvr>
                                        <p:cTn id="7" dur="500"/>
                                        <p:tgtEl>
                                          <p:spTgt spid="368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6867">
                                            <p:txEl>
                                              <p:pRg st="3" end="3"/>
                                            </p:txEl>
                                          </p:spTgt>
                                        </p:tgtEl>
                                        <p:attrNameLst>
                                          <p:attrName>style.visibility</p:attrName>
                                        </p:attrNameLst>
                                      </p:cBhvr>
                                      <p:to>
                                        <p:strVal val="visible"/>
                                      </p:to>
                                    </p:set>
                                    <p:animEffect transition="in" filter="blinds(horizontal)">
                                      <p:cBhvr>
                                        <p:cTn id="12" dur="500"/>
                                        <p:tgtEl>
                                          <p:spTgt spid="36867">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6867">
                                            <p:txEl>
                                              <p:pRg st="4" end="4"/>
                                            </p:txEl>
                                          </p:spTgt>
                                        </p:tgtEl>
                                        <p:attrNameLst>
                                          <p:attrName>style.visibility</p:attrName>
                                        </p:attrNameLst>
                                      </p:cBhvr>
                                      <p:to>
                                        <p:strVal val="visible"/>
                                      </p:to>
                                    </p:set>
                                    <p:animEffect transition="in" filter="blinds(horizontal)">
                                      <p:cBhvr>
                                        <p:cTn id="15" dur="500"/>
                                        <p:tgtEl>
                                          <p:spTgt spid="36867">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6867">
                                            <p:txEl>
                                              <p:pRg st="5" end="5"/>
                                            </p:txEl>
                                          </p:spTgt>
                                        </p:tgtEl>
                                        <p:attrNameLst>
                                          <p:attrName>style.visibility</p:attrName>
                                        </p:attrNameLst>
                                      </p:cBhvr>
                                      <p:to>
                                        <p:strVal val="visible"/>
                                      </p:to>
                                    </p:set>
                                    <p:animEffect transition="in" filter="blinds(horizontal)">
                                      <p:cBhvr>
                                        <p:cTn id="18" dur="500"/>
                                        <p:tgtEl>
                                          <p:spTgt spid="368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title" idx="4294967295"/>
          </p:nvPr>
        </p:nvSpPr>
        <p:spPr/>
        <p:txBody>
          <a:bodyPr/>
          <a:lstStyle/>
          <a:p>
            <a:r>
              <a:rPr lang="de-DE" smtClean="0"/>
              <a:t>Koordinierung</a:t>
            </a:r>
          </a:p>
        </p:txBody>
      </p:sp>
      <p:sp>
        <p:nvSpPr>
          <p:cNvPr id="44035" name="Rectangle 3"/>
          <p:cNvSpPr>
            <a:spLocks noGrp="1"/>
          </p:cNvSpPr>
          <p:nvPr>
            <p:ph type="body" idx="4294967295"/>
          </p:nvPr>
        </p:nvSpPr>
        <p:spPr/>
        <p:txBody>
          <a:bodyPr/>
          <a:lstStyle/>
          <a:p>
            <a:endParaRPr lang="de-DE" smtClean="0"/>
          </a:p>
          <a:p>
            <a:r>
              <a:rPr lang="de-DE" smtClean="0"/>
              <a:t>Aufeinander aufbauende Aktivitäten der Strategieimplementierung müssen abgestimmt werden</a:t>
            </a:r>
          </a:p>
          <a:p>
            <a:endParaRPr lang="de-DE" smtClean="0"/>
          </a:p>
          <a:p>
            <a:r>
              <a:rPr lang="de-DE" smtClean="0"/>
              <a:t>Zusammenwirken von verschiedenen Funktionsbereichen (z.B. Abteilungen), evtl. sogar räumlich getrennten Niederlassungen ist so zu regeln, dass vorhandene Ressourcen und vorgegebene Zeit optimal genutzt werden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animEffect transition="in" filter="blinds(horizontal)">
                                      <p:cBhvr>
                                        <p:cTn id="7" dur="500"/>
                                        <p:tgtEl>
                                          <p:spTgt spid="4403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4035">
                                            <p:txEl>
                                              <p:pRg st="3" end="3"/>
                                            </p:txEl>
                                          </p:spTgt>
                                        </p:tgtEl>
                                        <p:attrNameLst>
                                          <p:attrName>style.visibility</p:attrName>
                                        </p:attrNameLst>
                                      </p:cBhvr>
                                      <p:to>
                                        <p:strVal val="visible"/>
                                      </p:to>
                                    </p:set>
                                    <p:animEffect transition="in" filter="blinds(horizontal)">
                                      <p:cBhvr>
                                        <p:cTn id="12" dur="500"/>
                                        <p:tgtEl>
                                          <p:spTgt spid="440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idx="4294967295"/>
          </p:nvPr>
        </p:nvSpPr>
        <p:spPr/>
        <p:txBody>
          <a:bodyPr/>
          <a:lstStyle/>
          <a:p>
            <a:r>
              <a:rPr lang="de-DE" smtClean="0"/>
              <a:t>Koordinierungsarten</a:t>
            </a:r>
          </a:p>
        </p:txBody>
      </p:sp>
      <p:sp>
        <p:nvSpPr>
          <p:cNvPr id="45059" name="Rectangle 3"/>
          <p:cNvSpPr>
            <a:spLocks noGrp="1"/>
          </p:cNvSpPr>
          <p:nvPr>
            <p:ph type="body" idx="4294967295"/>
          </p:nvPr>
        </p:nvSpPr>
        <p:spPr/>
        <p:txBody>
          <a:bodyPr/>
          <a:lstStyle/>
          <a:p>
            <a:endParaRPr lang="de-DE" smtClean="0"/>
          </a:p>
          <a:p>
            <a:r>
              <a:rPr lang="de-DE" smtClean="0"/>
              <a:t>Man unterscheidet 3 Arten von Koordinierung:</a:t>
            </a:r>
          </a:p>
          <a:p>
            <a:endParaRPr lang="de-DE" smtClean="0"/>
          </a:p>
          <a:p>
            <a:r>
              <a:rPr lang="de-DE" smtClean="0"/>
              <a:t>- zeitliche Koordinierung</a:t>
            </a:r>
          </a:p>
          <a:p>
            <a:r>
              <a:rPr lang="de-DE" smtClean="0"/>
              <a:t>- horizontale Koordinierung</a:t>
            </a:r>
          </a:p>
          <a:p>
            <a:r>
              <a:rPr lang="de-DE" smtClean="0"/>
              <a:t>- vertikale Koordinierung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animEffect transition="in" filter="blinds(horizontal)">
                                      <p:cBhvr>
                                        <p:cTn id="7" dur="500"/>
                                        <p:tgtEl>
                                          <p:spTgt spid="450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5059">
                                            <p:txEl>
                                              <p:pRg st="3" end="3"/>
                                            </p:txEl>
                                          </p:spTgt>
                                        </p:tgtEl>
                                        <p:attrNameLst>
                                          <p:attrName>style.visibility</p:attrName>
                                        </p:attrNameLst>
                                      </p:cBhvr>
                                      <p:to>
                                        <p:strVal val="visible"/>
                                      </p:to>
                                    </p:set>
                                    <p:animEffect transition="in" filter="blinds(horizontal)">
                                      <p:cBhvr>
                                        <p:cTn id="12" dur="500"/>
                                        <p:tgtEl>
                                          <p:spTgt spid="45059">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animEffect transition="in" filter="blinds(horizontal)">
                                      <p:cBhvr>
                                        <p:cTn id="15" dur="500"/>
                                        <p:tgtEl>
                                          <p:spTgt spid="45059">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45059">
                                            <p:txEl>
                                              <p:pRg st="5" end="5"/>
                                            </p:txEl>
                                          </p:spTgt>
                                        </p:tgtEl>
                                        <p:attrNameLst>
                                          <p:attrName>style.visibility</p:attrName>
                                        </p:attrNameLst>
                                      </p:cBhvr>
                                      <p:to>
                                        <p:strVal val="visible"/>
                                      </p:to>
                                    </p:set>
                                    <p:animEffect transition="in" filter="blinds(horizontal)">
                                      <p:cBhvr>
                                        <p:cTn id="18" dur="500"/>
                                        <p:tgtEl>
                                          <p:spTgt spid="4505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idx="4294967295"/>
          </p:nvPr>
        </p:nvSpPr>
        <p:spPr/>
        <p:txBody>
          <a:bodyPr/>
          <a:lstStyle/>
          <a:p>
            <a:r>
              <a:rPr lang="de-DE" smtClean="0"/>
              <a:t>Zeitliche Koordinierung</a:t>
            </a:r>
          </a:p>
        </p:txBody>
      </p:sp>
      <p:sp>
        <p:nvSpPr>
          <p:cNvPr id="70659" name="Rectangle 3"/>
          <p:cNvSpPr>
            <a:spLocks noGrp="1"/>
          </p:cNvSpPr>
          <p:nvPr>
            <p:ph type="body" idx="4294967295"/>
          </p:nvPr>
        </p:nvSpPr>
        <p:spPr/>
        <p:txBody>
          <a:bodyPr/>
          <a:lstStyle/>
          <a:p>
            <a:endParaRPr lang="de-DE" smtClean="0"/>
          </a:p>
          <a:p>
            <a:r>
              <a:rPr lang="de-DE" smtClean="0"/>
              <a:t>Aufeinanderfolgende Aufgaben/Arbeitsschritte werden zeitlich abgestimmt</a:t>
            </a:r>
          </a:p>
          <a:p>
            <a:endParaRPr lang="de-DE" smtClean="0"/>
          </a:p>
          <a:p>
            <a:r>
              <a:rPr lang="de-DE" smtClean="0"/>
              <a:t>i.d.R. wird dafür die Methode der rollierenden Planung angewandt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p:cNvSpPr>
          <p:nvPr>
            <p:ph type="title" idx="4294967295"/>
          </p:nvPr>
        </p:nvSpPr>
        <p:spPr/>
        <p:txBody>
          <a:bodyPr/>
          <a:lstStyle/>
          <a:p>
            <a:r>
              <a:rPr lang="de-DE" smtClean="0"/>
              <a:t>Rollierende Planung</a:t>
            </a:r>
          </a:p>
        </p:txBody>
      </p:sp>
      <p:pic>
        <p:nvPicPr>
          <p:cNvPr id="71683" name="Picture 4"/>
          <p:cNvPicPr>
            <a:picLocks noGrp="1" noChangeAspect="1" noChangeArrowheads="1"/>
          </p:cNvPicPr>
          <p:nvPr>
            <p:ph type="body" idx="4294967295"/>
          </p:nvPr>
        </p:nvPicPr>
        <p:blipFill>
          <a:blip r:embed="rId2"/>
          <a:srcRect/>
          <a:stretch>
            <a:fillRect/>
          </a:stretch>
        </p:blipFill>
        <p:spPr>
          <a:xfrm>
            <a:off x="0" y="2401888"/>
            <a:ext cx="9144000" cy="2682875"/>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idx="4294967295"/>
          </p:nvPr>
        </p:nvSpPr>
        <p:spPr/>
        <p:txBody>
          <a:bodyPr/>
          <a:lstStyle/>
          <a:p>
            <a:r>
              <a:rPr lang="de-DE" smtClean="0"/>
              <a:t>Horizontale Koordinierung</a:t>
            </a:r>
          </a:p>
        </p:txBody>
      </p:sp>
      <p:sp>
        <p:nvSpPr>
          <p:cNvPr id="72707" name="Rectangle 3"/>
          <p:cNvSpPr>
            <a:spLocks noGrp="1"/>
          </p:cNvSpPr>
          <p:nvPr>
            <p:ph type="body" idx="4294967295"/>
          </p:nvPr>
        </p:nvSpPr>
        <p:spPr/>
        <p:txBody>
          <a:bodyPr/>
          <a:lstStyle/>
          <a:p>
            <a:endParaRPr lang="de-DE" smtClean="0"/>
          </a:p>
          <a:p>
            <a:r>
              <a:rPr lang="de-DE" smtClean="0"/>
              <a:t>Abstimmung von einzelnen Funktionsbereichen gleicher Hierarchiestufe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idx="4294967295"/>
          </p:nvPr>
        </p:nvSpPr>
        <p:spPr/>
        <p:txBody>
          <a:bodyPr/>
          <a:lstStyle/>
          <a:p>
            <a:r>
              <a:rPr lang="de-DE" smtClean="0"/>
              <a:t>Vertikale Koordinierung</a:t>
            </a:r>
          </a:p>
        </p:txBody>
      </p:sp>
      <p:sp>
        <p:nvSpPr>
          <p:cNvPr id="73731" name="Rectangle 3"/>
          <p:cNvSpPr>
            <a:spLocks noGrp="1"/>
          </p:cNvSpPr>
          <p:nvPr>
            <p:ph type="body" idx="4294967295"/>
          </p:nvPr>
        </p:nvSpPr>
        <p:spPr/>
        <p:txBody>
          <a:bodyPr/>
          <a:lstStyle/>
          <a:p>
            <a:endParaRPr lang="de-DE" smtClean="0"/>
          </a:p>
          <a:p>
            <a:r>
              <a:rPr lang="de-DE" smtClean="0"/>
              <a:t>Abstimmung zwischen den einzelnen Hierarchiestufen</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idx="4294967295"/>
          </p:nvPr>
        </p:nvSpPr>
        <p:spPr/>
        <p:txBody>
          <a:bodyPr/>
          <a:lstStyle/>
          <a:p>
            <a:r>
              <a:rPr lang="de-DE" smtClean="0"/>
              <a:t>Aufgaben</a:t>
            </a:r>
          </a:p>
        </p:txBody>
      </p:sp>
      <p:sp>
        <p:nvSpPr>
          <p:cNvPr id="74755" name="Rectangle 3"/>
          <p:cNvSpPr>
            <a:spLocks noGrp="1"/>
          </p:cNvSpPr>
          <p:nvPr>
            <p:ph type="body" idx="4294967295"/>
          </p:nvPr>
        </p:nvSpPr>
        <p:spPr/>
        <p:txBody>
          <a:bodyPr/>
          <a:lstStyle/>
          <a:p>
            <a:pPr>
              <a:buFont typeface="Wingdings 3" pitchFamily="18" charset="2"/>
              <a:buNone/>
            </a:pPr>
            <a:endParaRPr lang="de-DE" smtClean="0"/>
          </a:p>
          <a:p>
            <a:r>
              <a:rPr lang="de-DE" smtClean="0"/>
              <a:t>Was ist der Unterschied zwischen Strategieplanung und Strategieimplementierung ?</a:t>
            </a:r>
          </a:p>
          <a:p>
            <a:r>
              <a:rPr lang="de-DE" smtClean="0"/>
              <a:t>Was zeigt das 7-S-Modell auf ?</a:t>
            </a:r>
          </a:p>
          <a:p>
            <a:pPr>
              <a:buFont typeface="Wingdings 3" pitchFamily="18" charset="2"/>
              <a:buNone/>
            </a:pPr>
            <a:r>
              <a:rPr lang="de-DE" smtClean="0"/>
              <a:t>	Wobei hilft es?</a:t>
            </a:r>
          </a:p>
          <a:p>
            <a:r>
              <a:rPr lang="de-DE" smtClean="0"/>
              <a:t>Was ist der Unterschied zwischen Global- und Einzelmaßnahmen ?</a:t>
            </a:r>
          </a:p>
          <a:p>
            <a:r>
              <a:rPr lang="de-DE" smtClean="0"/>
              <a:t>Welche 3 Koordinierungsarten gibt es (Erläuterungen dazu) ?</a:t>
            </a:r>
          </a:p>
          <a:p>
            <a:pPr>
              <a:buFont typeface="Wingdings 3" pitchFamily="18" charset="2"/>
              <a:buNone/>
            </a:pPr>
            <a:endParaRPr lang="de-DE" smtClean="0"/>
          </a:p>
          <a:p>
            <a:pPr>
              <a:buFont typeface="Wingdings 3" pitchFamily="18" charset="2"/>
              <a:buNone/>
            </a:pPr>
            <a:endParaRPr lang="de-DE" smtClean="0"/>
          </a:p>
          <a:p>
            <a:pPr>
              <a:buFont typeface="Wingdings 3" pitchFamily="18" charset="2"/>
              <a:buNone/>
            </a:pPr>
            <a:endParaRPr lang="de-DE"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p:cNvSpPr>
          <p:nvPr>
            <p:ph type="title" idx="4294967295"/>
          </p:nvPr>
        </p:nvSpPr>
        <p:spPr/>
        <p:txBody>
          <a:bodyPr/>
          <a:lstStyle/>
          <a:p>
            <a:r>
              <a:rPr lang="de-DE" smtClean="0"/>
              <a:t>Strategische Kontrolle</a:t>
            </a:r>
          </a:p>
        </p:txBody>
      </p:sp>
      <p:sp>
        <p:nvSpPr>
          <p:cNvPr id="75779" name="Rectangle 3"/>
          <p:cNvSpPr>
            <a:spLocks noGrp="1"/>
          </p:cNvSpPr>
          <p:nvPr>
            <p:ph type="body" idx="4294967295"/>
          </p:nvPr>
        </p:nvSpPr>
        <p:spPr/>
        <p:txBody>
          <a:bodyPr/>
          <a:lstStyle/>
          <a:p>
            <a:endParaRPr lang="de-DE" smtClean="0"/>
          </a:p>
          <a:p>
            <a:r>
              <a:rPr lang="de-DE" smtClean="0"/>
              <a:t>Was versteht man darunter ?</a:t>
            </a:r>
          </a:p>
          <a:p>
            <a:r>
              <a:rPr lang="de-DE" smtClean="0"/>
              <a:t>Ziele der strategischen Kontrolle</a:t>
            </a:r>
          </a:p>
          <a:p>
            <a:r>
              <a:rPr lang="de-DE" smtClean="0"/>
              <a:t>Unterscheidung von 3 Kontrollstufen</a:t>
            </a:r>
          </a:p>
          <a:p>
            <a:r>
              <a:rPr lang="de-DE" smtClean="0"/>
              <a:t>Kontrollbereiche</a:t>
            </a:r>
          </a:p>
          <a:p>
            <a:r>
              <a:rPr lang="de-DE" smtClean="0"/>
              <a:t>Ablauf der Kontrolle</a:t>
            </a:r>
          </a:p>
          <a:p>
            <a:r>
              <a:rPr lang="de-DE" smtClean="0"/>
              <a:t>Kritik an der strategischen Kontrolle</a:t>
            </a:r>
          </a:p>
          <a:p>
            <a:r>
              <a:rPr lang="de-DE" smtClean="0"/>
              <a:t>Aufgaben</a:t>
            </a:r>
          </a:p>
          <a:p>
            <a:pPr>
              <a:buFont typeface="Wingdings 3" pitchFamily="18" charset="2"/>
              <a:buNone/>
            </a:pPr>
            <a:endParaRPr lang="de-DE" smtClean="0"/>
          </a:p>
          <a:p>
            <a:pPr>
              <a:buFont typeface="Wingdings 3" pitchFamily="18" charset="2"/>
              <a:buNone/>
            </a:pPr>
            <a:endParaRPr lang="de-DE" smtClean="0"/>
          </a:p>
          <a:p>
            <a:endParaRPr lang="de-DE" smtClean="0"/>
          </a:p>
          <a:p>
            <a:endParaRPr lang="de-DE"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idx="4294967295"/>
          </p:nvPr>
        </p:nvSpPr>
        <p:spPr/>
        <p:txBody>
          <a:bodyPr/>
          <a:lstStyle/>
          <a:p>
            <a:r>
              <a:rPr lang="de-DE" smtClean="0"/>
              <a:t>Strategische Kontrolle</a:t>
            </a:r>
          </a:p>
        </p:txBody>
      </p:sp>
      <p:sp>
        <p:nvSpPr>
          <p:cNvPr id="51203" name="Rectangle 3"/>
          <p:cNvSpPr>
            <a:spLocks noGrp="1"/>
          </p:cNvSpPr>
          <p:nvPr>
            <p:ph type="body" idx="4294967295"/>
          </p:nvPr>
        </p:nvSpPr>
        <p:spPr/>
        <p:txBody>
          <a:bodyPr/>
          <a:lstStyle/>
          <a:p>
            <a:endParaRPr lang="de-DE" smtClean="0"/>
          </a:p>
          <a:p>
            <a:r>
              <a:rPr lang="de-DE" smtClean="0"/>
              <a:t>Überprüfung der formalen Abläufe der strategischen Planung sowie der Umsetzung der Planungsvorgaben</a:t>
            </a:r>
          </a:p>
          <a:p>
            <a:endParaRPr lang="de-DE" smtClean="0"/>
          </a:p>
          <a:p>
            <a:r>
              <a:rPr lang="de-DE" smtClean="0"/>
              <a:t>Wichtig: </a:t>
            </a:r>
          </a:p>
          <a:p>
            <a:pPr>
              <a:buFont typeface="Wingdings 3" pitchFamily="18" charset="2"/>
              <a:buNone/>
            </a:pPr>
            <a:r>
              <a:rPr lang="de-DE" smtClean="0"/>
              <a:t>	Kontrolle kann nicht erst nach der kompletten Umsetzung der gewählten Strategie einsetzen, sondern muss begleitend arbeiten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animEffect transition="in" filter="blinds(horizontal)">
                                      <p:cBhvr>
                                        <p:cTn id="7" dur="500"/>
                                        <p:tgtEl>
                                          <p:spTgt spid="512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1203">
                                            <p:txEl>
                                              <p:pRg st="3" end="3"/>
                                            </p:txEl>
                                          </p:spTgt>
                                        </p:tgtEl>
                                        <p:attrNameLst>
                                          <p:attrName>style.visibility</p:attrName>
                                        </p:attrNameLst>
                                      </p:cBhvr>
                                      <p:to>
                                        <p:strVal val="visible"/>
                                      </p:to>
                                    </p:set>
                                    <p:animEffect transition="in" filter="blinds(horizontal)">
                                      <p:cBhvr>
                                        <p:cTn id="12" dur="500"/>
                                        <p:tgtEl>
                                          <p:spTgt spid="51203">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51203">
                                            <p:txEl>
                                              <p:pRg st="4" end="4"/>
                                            </p:txEl>
                                          </p:spTgt>
                                        </p:tgtEl>
                                        <p:attrNameLst>
                                          <p:attrName>style.visibility</p:attrName>
                                        </p:attrNameLst>
                                      </p:cBhvr>
                                      <p:to>
                                        <p:strVal val="visible"/>
                                      </p:to>
                                    </p:set>
                                    <p:animEffect transition="in" filter="blinds(horizontal)">
                                      <p:cBhvr>
                                        <p:cTn id="15" dur="500"/>
                                        <p:tgtEl>
                                          <p:spTgt spid="512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idx="4294967295"/>
          </p:nvPr>
        </p:nvSpPr>
        <p:spPr>
          <a:xfrm>
            <a:off x="457200" y="196850"/>
            <a:ext cx="8229600" cy="901700"/>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Was ist eine Strategie?</a:t>
            </a:r>
          </a:p>
        </p:txBody>
      </p:sp>
      <p:sp>
        <p:nvSpPr>
          <p:cNvPr id="16386" name="Rectangle 2"/>
          <p:cNvSpPr>
            <a:spLocks noGrp="1" noChangeArrowheads="1"/>
          </p:cNvSpPr>
          <p:nvPr>
            <p:ph type="subTitle" idx="4294967295"/>
          </p:nvPr>
        </p:nvSpPr>
        <p:spPr>
          <a:xfrm>
            <a:off x="457200" y="1263650"/>
            <a:ext cx="8229600" cy="4819650"/>
          </a:xfrm>
          <a:ln/>
        </p:spPr>
        <p:txBody>
          <a:bodyPr anchor="ctr"/>
          <a:lstStyle/>
          <a:p>
            <a:pPr marL="0" indent="0" algn="ctr">
              <a:lnSpc>
                <a:spcPct val="98000"/>
              </a:lnSpc>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b="1"/>
              <a:t>Στρατηγική</a:t>
            </a:r>
          </a:p>
          <a:p>
            <a:pPr marL="0" indent="0" algn="ctr">
              <a:lnSpc>
                <a:spcPct val="97000"/>
              </a:lnSpc>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a:t>στρατός = Heer, άγω = führen</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idx="4294967295"/>
          </p:nvPr>
        </p:nvSpPr>
        <p:spPr/>
        <p:txBody>
          <a:bodyPr/>
          <a:lstStyle/>
          <a:p>
            <a:r>
              <a:rPr lang="de-DE" smtClean="0"/>
              <a:t>Ziele der strategische Kontrolle</a:t>
            </a:r>
          </a:p>
        </p:txBody>
      </p:sp>
      <p:sp>
        <p:nvSpPr>
          <p:cNvPr id="52227" name="Rectangle 3"/>
          <p:cNvSpPr>
            <a:spLocks noGrp="1"/>
          </p:cNvSpPr>
          <p:nvPr>
            <p:ph type="body" idx="4294967295"/>
          </p:nvPr>
        </p:nvSpPr>
        <p:spPr/>
        <p:txBody>
          <a:bodyPr/>
          <a:lstStyle/>
          <a:p>
            <a:endParaRPr lang="de-DE" smtClean="0"/>
          </a:p>
          <a:p>
            <a:r>
              <a:rPr lang="de-DE" smtClean="0"/>
              <a:t>Planabweichungen erkennen</a:t>
            </a:r>
          </a:p>
          <a:p>
            <a:endParaRPr lang="de-DE" smtClean="0"/>
          </a:p>
          <a:p>
            <a:r>
              <a:rPr lang="de-DE" smtClean="0"/>
              <a:t>Zielorientierung gewährleisten</a:t>
            </a:r>
          </a:p>
          <a:p>
            <a:pPr>
              <a:buFont typeface="Wingdings 3" pitchFamily="18" charset="2"/>
              <a:buNone/>
            </a:pPr>
            <a:endParaRPr lang="de-DE" smtClean="0"/>
          </a:p>
          <a:p>
            <a:r>
              <a:rPr lang="de-DE" smtClean="0"/>
              <a:t>Rechenschaftslegung ermöglichen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2227">
                                            <p:txEl>
                                              <p:pRg st="1" end="1"/>
                                            </p:txEl>
                                          </p:spTgt>
                                        </p:tgtEl>
                                        <p:attrNameLst>
                                          <p:attrName>style.visibility</p:attrName>
                                        </p:attrNameLst>
                                      </p:cBhvr>
                                      <p:to>
                                        <p:strVal val="visible"/>
                                      </p:to>
                                    </p:set>
                                    <p:animEffect transition="in" filter="blinds(horizontal)">
                                      <p:cBhvr>
                                        <p:cTn id="7" dur="500"/>
                                        <p:tgtEl>
                                          <p:spTgt spid="5222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2227">
                                            <p:txEl>
                                              <p:pRg st="3" end="3"/>
                                            </p:txEl>
                                          </p:spTgt>
                                        </p:tgtEl>
                                        <p:attrNameLst>
                                          <p:attrName>style.visibility</p:attrName>
                                        </p:attrNameLst>
                                      </p:cBhvr>
                                      <p:to>
                                        <p:strVal val="visible"/>
                                      </p:to>
                                    </p:set>
                                    <p:animEffect transition="in" filter="blinds(horizontal)">
                                      <p:cBhvr>
                                        <p:cTn id="12" dur="500"/>
                                        <p:tgtEl>
                                          <p:spTgt spid="5222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2227">
                                            <p:txEl>
                                              <p:pRg st="5" end="5"/>
                                            </p:txEl>
                                          </p:spTgt>
                                        </p:tgtEl>
                                        <p:attrNameLst>
                                          <p:attrName>style.visibility</p:attrName>
                                        </p:attrNameLst>
                                      </p:cBhvr>
                                      <p:to>
                                        <p:strVal val="visible"/>
                                      </p:to>
                                    </p:set>
                                    <p:animEffect transition="in" filter="blinds(horizontal)">
                                      <p:cBhvr>
                                        <p:cTn id="17" dur="500"/>
                                        <p:tgtEl>
                                          <p:spTgt spid="522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idx="4294967295"/>
          </p:nvPr>
        </p:nvSpPr>
        <p:spPr/>
        <p:txBody>
          <a:bodyPr/>
          <a:lstStyle/>
          <a:p>
            <a:r>
              <a:rPr lang="de-DE" sz="2800" smtClean="0"/>
              <a:t>Kontrollstufen der strategischen Kontrolle</a:t>
            </a:r>
          </a:p>
        </p:txBody>
      </p:sp>
      <p:sp>
        <p:nvSpPr>
          <p:cNvPr id="78851" name="Rectangle 3"/>
          <p:cNvSpPr>
            <a:spLocks noGrp="1"/>
          </p:cNvSpPr>
          <p:nvPr>
            <p:ph type="body" idx="4294967295"/>
          </p:nvPr>
        </p:nvSpPr>
        <p:spPr/>
        <p:txBody>
          <a:bodyPr/>
          <a:lstStyle/>
          <a:p>
            <a:endParaRPr lang="de-DE" smtClean="0"/>
          </a:p>
          <a:p>
            <a:r>
              <a:rPr lang="de-DE" smtClean="0"/>
              <a:t>Man unterscheidet zwischen:</a:t>
            </a:r>
          </a:p>
          <a:p>
            <a:endParaRPr lang="de-DE" smtClean="0"/>
          </a:p>
          <a:p>
            <a:r>
              <a:rPr lang="de-DE" smtClean="0"/>
              <a:t>Prämissenkontrolle</a:t>
            </a:r>
          </a:p>
          <a:p>
            <a:endParaRPr lang="de-DE" smtClean="0"/>
          </a:p>
          <a:p>
            <a:r>
              <a:rPr lang="de-DE" smtClean="0"/>
              <a:t>Durchführungskontrolle</a:t>
            </a:r>
          </a:p>
          <a:p>
            <a:endParaRPr lang="de-DE" smtClean="0"/>
          </a:p>
          <a:p>
            <a:r>
              <a:rPr lang="de-DE" smtClean="0"/>
              <a:t>Strategische Überwachung</a:t>
            </a:r>
          </a:p>
          <a:p>
            <a:endParaRPr lang="de-DE" smtClean="0"/>
          </a:p>
          <a:p>
            <a:endParaRPr lang="de-DE"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p:cNvSpPr>
          <p:nvPr>
            <p:ph type="title" idx="4294967295"/>
          </p:nvPr>
        </p:nvSpPr>
        <p:spPr/>
        <p:txBody>
          <a:bodyPr/>
          <a:lstStyle/>
          <a:p>
            <a:r>
              <a:rPr lang="de-DE" smtClean="0"/>
              <a:t>Prämissenkontrolle</a:t>
            </a:r>
          </a:p>
        </p:txBody>
      </p:sp>
      <p:sp>
        <p:nvSpPr>
          <p:cNvPr id="79875" name="Rectangle 3"/>
          <p:cNvSpPr>
            <a:spLocks noGrp="1"/>
          </p:cNvSpPr>
          <p:nvPr>
            <p:ph type="body" idx="4294967295"/>
          </p:nvPr>
        </p:nvSpPr>
        <p:spPr/>
        <p:txBody>
          <a:bodyPr/>
          <a:lstStyle/>
          <a:p>
            <a:endParaRPr lang="de-DE" smtClean="0"/>
          </a:p>
          <a:p>
            <a:r>
              <a:rPr lang="de-DE" smtClean="0"/>
              <a:t>Überprüfung der Prämissen, die im Rahmen der Planung erarbeitet worden sind, auf den Fortbestand ihrer Gültigkeit</a:t>
            </a:r>
          </a:p>
          <a:p>
            <a:endParaRPr lang="de-DE" smtClean="0"/>
          </a:p>
          <a:p>
            <a:r>
              <a:rPr lang="de-DE" smtClean="0"/>
              <a:t>Überprüfung bei der Strategieplanung und der Strategieimplementierung</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idx="4294967295"/>
          </p:nvPr>
        </p:nvSpPr>
        <p:spPr/>
        <p:txBody>
          <a:bodyPr/>
          <a:lstStyle/>
          <a:p>
            <a:r>
              <a:rPr lang="de-DE" smtClean="0"/>
              <a:t>Durchführungskontrolle</a:t>
            </a:r>
          </a:p>
        </p:txBody>
      </p:sp>
      <p:sp>
        <p:nvSpPr>
          <p:cNvPr id="80899" name="Rectangle 3"/>
          <p:cNvSpPr>
            <a:spLocks noGrp="1"/>
          </p:cNvSpPr>
          <p:nvPr>
            <p:ph type="body" idx="4294967295"/>
          </p:nvPr>
        </p:nvSpPr>
        <p:spPr/>
        <p:txBody>
          <a:bodyPr/>
          <a:lstStyle/>
          <a:p>
            <a:endParaRPr lang="de-DE" smtClean="0"/>
          </a:p>
          <a:p>
            <a:r>
              <a:rPr lang="de-DE" smtClean="0"/>
              <a:t>Überwacht die beabsichtigten Wirkungen und unbeabsichtigten Nebenwirkungen der Strategie</a:t>
            </a:r>
          </a:p>
          <a:p>
            <a:r>
              <a:rPr lang="de-DE" smtClean="0"/>
              <a:t>Überprüft ob Zwischenziele eingehalten werden</a:t>
            </a:r>
          </a:p>
          <a:p>
            <a:pPr>
              <a:buFont typeface="Wingdings 3" pitchFamily="18" charset="2"/>
              <a:buNone/>
            </a:pPr>
            <a:r>
              <a:rPr lang="de-DE" smtClean="0"/>
              <a:t>	</a:t>
            </a:r>
            <a:r>
              <a:rPr lang="de-DE" smtClean="0">
                <a:sym typeface="Wingdings" pitchFamily="2" charset="2"/>
              </a:rPr>
              <a:t> Voraussetzung ist, dass diese vorher eindeutig definiert wurden</a:t>
            </a:r>
          </a:p>
          <a:p>
            <a:r>
              <a:rPr lang="de-DE" smtClean="0"/>
              <a:t>Soll Notwendigkeit einer Strategieänderung signalisieren können</a:t>
            </a:r>
          </a:p>
          <a:p>
            <a:r>
              <a:rPr lang="de-DE" smtClean="0"/>
              <a:t>Setzt erst mit Beginn der Strategieimplementierung ein</a:t>
            </a:r>
          </a:p>
          <a:p>
            <a:pPr>
              <a:buFont typeface="Wingdings 3" pitchFamily="18" charset="2"/>
              <a:buNone/>
            </a:pPr>
            <a:endParaRPr lang="de-DE" smtClean="0">
              <a:sym typeface="Wingdings" pitchFamily="2" charset="2"/>
            </a:endParaRPr>
          </a:p>
          <a:p>
            <a:pPr>
              <a:buFont typeface="Wingdings 3" pitchFamily="18" charset="2"/>
              <a:buNone/>
            </a:pPr>
            <a:endParaRPr lang="de-DE"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p:cNvSpPr>
          <p:nvPr>
            <p:ph type="title" idx="4294967295"/>
          </p:nvPr>
        </p:nvSpPr>
        <p:spPr/>
        <p:txBody>
          <a:bodyPr/>
          <a:lstStyle/>
          <a:p>
            <a:r>
              <a:rPr lang="de-DE" smtClean="0"/>
              <a:t>Strategische Überwachung</a:t>
            </a:r>
          </a:p>
        </p:txBody>
      </p:sp>
      <p:sp>
        <p:nvSpPr>
          <p:cNvPr id="81923" name="Rectangle 3"/>
          <p:cNvSpPr>
            <a:spLocks noGrp="1"/>
          </p:cNvSpPr>
          <p:nvPr>
            <p:ph type="body" idx="4294967295"/>
          </p:nvPr>
        </p:nvSpPr>
        <p:spPr/>
        <p:txBody>
          <a:bodyPr/>
          <a:lstStyle/>
          <a:p>
            <a:endParaRPr lang="de-DE" smtClean="0"/>
          </a:p>
          <a:p>
            <a:r>
              <a:rPr lang="de-DE" smtClean="0"/>
              <a:t>Ungerichtete Beobachtungsaktivität</a:t>
            </a:r>
          </a:p>
          <a:p>
            <a:r>
              <a:rPr lang="de-DE" smtClean="0"/>
              <a:t>Überwachung der Umwelt auf vernachlässigte/unvorhergesehene Ereignisse, die eine Gefahr für die strategische Ordnung darstellen könnten</a:t>
            </a:r>
          </a:p>
          <a:p>
            <a:r>
              <a:rPr lang="de-DE" smtClean="0"/>
              <a:t>Stellt ein Auffangnetz für die anderen beiden selektiven Kontrollen dar</a:t>
            </a:r>
          </a:p>
          <a:p>
            <a:r>
              <a:rPr lang="de-DE" smtClean="0"/>
              <a:t>Beginnt mit der strategischen Planung</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idx="4294967295"/>
          </p:nvPr>
        </p:nvSpPr>
        <p:spPr/>
        <p:txBody>
          <a:bodyPr/>
          <a:lstStyle/>
          <a:p>
            <a:r>
              <a:rPr lang="de-DE" smtClean="0"/>
              <a:t>Kontrollstufen</a:t>
            </a:r>
          </a:p>
        </p:txBody>
      </p:sp>
      <p:pic>
        <p:nvPicPr>
          <p:cNvPr id="83971" name="Picture 4"/>
          <p:cNvPicPr>
            <a:picLocks noGrp="1" noChangeAspect="1" noChangeArrowheads="1"/>
          </p:cNvPicPr>
          <p:nvPr>
            <p:ph type="body" idx="4294967295"/>
          </p:nvPr>
        </p:nvPicPr>
        <p:blipFill>
          <a:blip r:embed="rId2"/>
          <a:srcRect/>
          <a:stretch>
            <a:fillRect/>
          </a:stretch>
        </p:blipFill>
        <p:spPr>
          <a:xfrm>
            <a:off x="0" y="1758950"/>
            <a:ext cx="8820150" cy="3975100"/>
          </a:xfr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p:cNvSpPr>
          <p:nvPr>
            <p:ph type="title" idx="4294967295"/>
          </p:nvPr>
        </p:nvSpPr>
        <p:spPr/>
        <p:txBody>
          <a:bodyPr/>
          <a:lstStyle/>
          <a:p>
            <a:r>
              <a:rPr lang="de-DE" smtClean="0"/>
              <a:t>Kontrollbereiche</a:t>
            </a:r>
          </a:p>
        </p:txBody>
      </p:sp>
      <p:sp>
        <p:nvSpPr>
          <p:cNvPr id="87043" name="Rectangle 3"/>
          <p:cNvSpPr>
            <a:spLocks noGrp="1"/>
          </p:cNvSpPr>
          <p:nvPr>
            <p:ph type="body" idx="4294967295"/>
          </p:nvPr>
        </p:nvSpPr>
        <p:spPr/>
        <p:txBody>
          <a:bodyPr/>
          <a:lstStyle/>
          <a:p>
            <a:endParaRPr lang="de-DE" smtClean="0"/>
          </a:p>
          <a:p>
            <a:r>
              <a:rPr lang="de-DE" smtClean="0"/>
              <a:t>Ergeben sich aus der strategischen Planung</a:t>
            </a:r>
          </a:p>
          <a:p>
            <a:pPr>
              <a:buFont typeface="Wingdings 3" pitchFamily="18" charset="2"/>
              <a:buNone/>
            </a:pPr>
            <a:endParaRPr lang="de-DE" smtClean="0"/>
          </a:p>
          <a:p>
            <a:r>
              <a:rPr lang="de-DE" smtClean="0"/>
              <a:t>Unterscheidung des unternehmensinternen und des unternehmensexternen Bereiches</a:t>
            </a:r>
          </a:p>
          <a:p>
            <a:endParaRPr lang="de-DE" smtClean="0"/>
          </a:p>
          <a:p>
            <a:r>
              <a:rPr lang="de-DE" smtClean="0"/>
              <a:t>Interne Bereiche hängen von der Strategieart ab</a:t>
            </a:r>
          </a:p>
          <a:p>
            <a:pPr>
              <a:buFont typeface="Wingdings 3" pitchFamily="18" charset="2"/>
              <a:buNone/>
            </a:pPr>
            <a:r>
              <a:rPr lang="de-DE" smtClean="0"/>
              <a:t>	- Funktionsbereichskontrolle (Herstellung, Beschaffung, Vertrieb, Verwaltung,…)</a:t>
            </a:r>
          </a:p>
          <a:p>
            <a:pPr>
              <a:buFont typeface="Wingdings 3" pitchFamily="18" charset="2"/>
              <a:buNone/>
            </a:pPr>
            <a:r>
              <a:rPr lang="de-DE" smtClean="0"/>
              <a:t>	- Unternehmenskontrolle</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p:cNvSpPr>
          <p:nvPr>
            <p:ph type="title" idx="4294967295"/>
          </p:nvPr>
        </p:nvSpPr>
        <p:spPr/>
        <p:txBody>
          <a:bodyPr/>
          <a:lstStyle/>
          <a:p>
            <a:r>
              <a:rPr lang="de-DE" smtClean="0"/>
              <a:t>Ablauf der Kontrolle</a:t>
            </a:r>
          </a:p>
        </p:txBody>
      </p:sp>
      <p:sp>
        <p:nvSpPr>
          <p:cNvPr id="88067" name="Rectangle 3"/>
          <p:cNvSpPr>
            <a:spLocks noGrp="1"/>
          </p:cNvSpPr>
          <p:nvPr>
            <p:ph type="body" idx="4294967295"/>
          </p:nvPr>
        </p:nvSpPr>
        <p:spPr/>
        <p:txBody>
          <a:bodyPr/>
          <a:lstStyle/>
          <a:p>
            <a:pPr>
              <a:buFont typeface="Wingdings 3" pitchFamily="18" charset="2"/>
              <a:buNone/>
            </a:pPr>
            <a:endParaRPr lang="de-DE" smtClean="0"/>
          </a:p>
          <a:p>
            <a:r>
              <a:rPr lang="de-DE" smtClean="0"/>
              <a:t>Festlegung der Sollwerte</a:t>
            </a:r>
          </a:p>
          <a:p>
            <a:endParaRPr lang="de-DE" smtClean="0"/>
          </a:p>
          <a:p>
            <a:r>
              <a:rPr lang="de-DE" smtClean="0"/>
              <a:t>Erfassung der Istwerte</a:t>
            </a:r>
          </a:p>
          <a:p>
            <a:endParaRPr lang="de-DE" smtClean="0"/>
          </a:p>
          <a:p>
            <a:r>
              <a:rPr lang="de-DE" smtClean="0"/>
              <a:t>Durchführung des Soll-Ist-Vergleichs</a:t>
            </a:r>
          </a:p>
          <a:p>
            <a:endParaRPr lang="de-DE" smtClean="0"/>
          </a:p>
          <a:p>
            <a:r>
              <a:rPr lang="de-DE" smtClean="0"/>
              <a:t>Abweichungsanalyse</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p:cNvSpPr>
          <p:nvPr>
            <p:ph type="title" idx="4294967295"/>
          </p:nvPr>
        </p:nvSpPr>
        <p:spPr/>
        <p:txBody>
          <a:bodyPr/>
          <a:lstStyle/>
          <a:p>
            <a:r>
              <a:rPr lang="de-DE" smtClean="0"/>
              <a:t>Kritik an der strategischen Kontrolle</a:t>
            </a:r>
          </a:p>
        </p:txBody>
      </p:sp>
      <p:sp>
        <p:nvSpPr>
          <p:cNvPr id="63491" name="Rectangle 3"/>
          <p:cNvSpPr>
            <a:spLocks noGrp="1"/>
          </p:cNvSpPr>
          <p:nvPr>
            <p:ph type="body" idx="4294967295"/>
          </p:nvPr>
        </p:nvSpPr>
        <p:spPr/>
        <p:txBody>
          <a:bodyPr/>
          <a:lstStyle/>
          <a:p>
            <a:pPr>
              <a:lnSpc>
                <a:spcPct val="90000"/>
              </a:lnSpc>
              <a:buFont typeface="Wingdings 3" pitchFamily="18" charset="2"/>
              <a:buNone/>
            </a:pPr>
            <a:endParaRPr lang="de-DE" smtClean="0"/>
          </a:p>
          <a:p>
            <a:pPr>
              <a:lnSpc>
                <a:spcPct val="90000"/>
              </a:lnSpc>
            </a:pPr>
            <a:r>
              <a:rPr lang="de-DE" smtClean="0"/>
              <a:t>Sowohl die Prämissen- als auch die Durchführungskontrolle verfolgen das Ziel, die Gültigkeit der Pläne zu überprüfen.</a:t>
            </a:r>
          </a:p>
          <a:p>
            <a:pPr>
              <a:lnSpc>
                <a:spcPct val="90000"/>
              </a:lnSpc>
              <a:buFont typeface="Wingdings 3" pitchFamily="18" charset="2"/>
              <a:buNone/>
            </a:pPr>
            <a:r>
              <a:rPr lang="de-DE" smtClean="0"/>
              <a:t>	</a:t>
            </a:r>
            <a:r>
              <a:rPr lang="de-DE" smtClean="0">
                <a:sym typeface="Wingdings" pitchFamily="2" charset="2"/>
              </a:rPr>
              <a:t> man gerät in Argumentationsnöte, wenn man die Notwendigkeit ihrer Unterscheidung erläutern will</a:t>
            </a:r>
          </a:p>
          <a:p>
            <a:pPr>
              <a:lnSpc>
                <a:spcPct val="90000"/>
              </a:lnSpc>
              <a:buFont typeface="Wingdings 3" pitchFamily="18" charset="2"/>
              <a:buNone/>
            </a:pPr>
            <a:endParaRPr lang="de-DE" smtClean="0">
              <a:sym typeface="Wingdings" pitchFamily="2" charset="2"/>
            </a:endParaRPr>
          </a:p>
          <a:p>
            <a:pPr>
              <a:lnSpc>
                <a:spcPct val="90000"/>
              </a:lnSpc>
            </a:pPr>
            <a:r>
              <a:rPr lang="de-DE" smtClean="0"/>
              <a:t>Die strategische Überwachung hat eine ungerichtete Beobachtungsfunktion</a:t>
            </a:r>
          </a:p>
          <a:p>
            <a:pPr>
              <a:lnSpc>
                <a:spcPct val="90000"/>
              </a:lnSpc>
              <a:buFont typeface="Wingdings 3" pitchFamily="18" charset="2"/>
              <a:buNone/>
            </a:pPr>
            <a:r>
              <a:rPr lang="de-DE" smtClean="0"/>
              <a:t>	</a:t>
            </a:r>
            <a:r>
              <a:rPr lang="de-DE" smtClean="0">
                <a:sym typeface="Wingdings" pitchFamily="2" charset="2"/>
              </a:rPr>
              <a:t> es kann aber niemand etwas beobachten ohne seine Sinne in irgend einer Form darauf auszurichten</a:t>
            </a:r>
            <a:endParaRPr lang="de-DE" smtClean="0"/>
          </a:p>
          <a:p>
            <a:pPr>
              <a:lnSpc>
                <a:spcPct val="90000"/>
              </a:lnSpc>
              <a:buFont typeface="Wingdings 3" pitchFamily="18" charset="2"/>
              <a:buNone/>
            </a:pPr>
            <a:endParaRPr lang="de-DE"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3491">
                                            <p:txEl>
                                              <p:pRg st="1" end="1"/>
                                            </p:txEl>
                                          </p:spTgt>
                                        </p:tgtEl>
                                        <p:attrNameLst>
                                          <p:attrName>style.visibility</p:attrName>
                                        </p:attrNameLst>
                                      </p:cBhvr>
                                      <p:to>
                                        <p:strVal val="visible"/>
                                      </p:to>
                                    </p:set>
                                    <p:animEffect transition="in" filter="blinds(horizontal)">
                                      <p:cBhvr>
                                        <p:cTn id="7" dur="500"/>
                                        <p:tgtEl>
                                          <p:spTgt spid="634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3491">
                                            <p:txEl>
                                              <p:pRg st="2" end="2"/>
                                            </p:txEl>
                                          </p:spTgt>
                                        </p:tgtEl>
                                        <p:attrNameLst>
                                          <p:attrName>style.visibility</p:attrName>
                                        </p:attrNameLst>
                                      </p:cBhvr>
                                      <p:to>
                                        <p:strVal val="visible"/>
                                      </p:to>
                                    </p:set>
                                    <p:animEffect transition="in" filter="blinds(horizontal)">
                                      <p:cBhvr>
                                        <p:cTn id="12" dur="500"/>
                                        <p:tgtEl>
                                          <p:spTgt spid="634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3491">
                                            <p:txEl>
                                              <p:pRg st="4" end="4"/>
                                            </p:txEl>
                                          </p:spTgt>
                                        </p:tgtEl>
                                        <p:attrNameLst>
                                          <p:attrName>style.visibility</p:attrName>
                                        </p:attrNameLst>
                                      </p:cBhvr>
                                      <p:to>
                                        <p:strVal val="visible"/>
                                      </p:to>
                                    </p:set>
                                    <p:animEffect transition="in" filter="blinds(horizontal)">
                                      <p:cBhvr>
                                        <p:cTn id="17" dur="500"/>
                                        <p:tgtEl>
                                          <p:spTgt spid="6349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3491">
                                            <p:txEl>
                                              <p:pRg st="5" end="5"/>
                                            </p:txEl>
                                          </p:spTgt>
                                        </p:tgtEl>
                                        <p:attrNameLst>
                                          <p:attrName>style.visibility</p:attrName>
                                        </p:attrNameLst>
                                      </p:cBhvr>
                                      <p:to>
                                        <p:strVal val="visible"/>
                                      </p:to>
                                    </p:set>
                                    <p:animEffect transition="in" filter="blinds(horizontal)">
                                      <p:cBhvr>
                                        <p:cTn id="22" dur="500"/>
                                        <p:tgtEl>
                                          <p:spTgt spid="634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p:cNvSpPr>
          <p:nvPr>
            <p:ph type="title" idx="4294967295"/>
          </p:nvPr>
        </p:nvSpPr>
        <p:spPr/>
        <p:txBody>
          <a:bodyPr/>
          <a:lstStyle/>
          <a:p>
            <a:r>
              <a:rPr lang="de-DE" smtClean="0"/>
              <a:t>Aufgaben</a:t>
            </a:r>
          </a:p>
        </p:txBody>
      </p:sp>
      <p:sp>
        <p:nvSpPr>
          <p:cNvPr id="90115" name="Rectangle 3"/>
          <p:cNvSpPr>
            <a:spLocks noGrp="1"/>
          </p:cNvSpPr>
          <p:nvPr>
            <p:ph type="body" idx="4294967295"/>
          </p:nvPr>
        </p:nvSpPr>
        <p:spPr/>
        <p:txBody>
          <a:bodyPr/>
          <a:lstStyle/>
          <a:p>
            <a:endParaRPr lang="de-DE" smtClean="0"/>
          </a:p>
          <a:p>
            <a:r>
              <a:rPr lang="de-DE" smtClean="0"/>
              <a:t>Was sind die Ziele der strategischen Kontrolle?</a:t>
            </a:r>
          </a:p>
          <a:p>
            <a:endParaRPr lang="de-DE" smtClean="0"/>
          </a:p>
          <a:p>
            <a:r>
              <a:rPr lang="de-DE" smtClean="0"/>
              <a:t>Welche Kontrollstufen gibt es ? (Name, Kontrollobjekt, Beginn der Kontrolle)</a:t>
            </a:r>
          </a:p>
          <a:p>
            <a:endParaRPr lang="de-DE" smtClean="0"/>
          </a:p>
          <a:p>
            <a:r>
              <a:rPr lang="de-DE" smtClean="0"/>
              <a:t> Wie läuft die Kontrolle ab ? (4 Punkte)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457200" y="152400"/>
            <a:ext cx="8229600" cy="990600"/>
          </a:xfrm>
          <a:ln/>
        </p:spPr>
        <p:txBody>
          <a:bodyPr/>
          <a:lstStyle/>
          <a:p>
            <a:endParaRPr lang="de-DE"/>
          </a:p>
        </p:txBody>
      </p:sp>
      <p:sp>
        <p:nvSpPr>
          <p:cNvPr id="14338" name="Text Box 2"/>
          <p:cNvSpPr txBox="1">
            <a:spLocks noChangeArrowheads="1"/>
          </p:cNvSpPr>
          <p:nvPr/>
        </p:nvSpPr>
        <p:spPr bwMode="auto">
          <a:xfrm>
            <a:off x="457200" y="1219200"/>
            <a:ext cx="8229600" cy="4937125"/>
          </a:xfrm>
          <a:prstGeom prst="rect">
            <a:avLst/>
          </a:prstGeom>
          <a:noFill/>
          <a:ln w="9525">
            <a:noFill/>
            <a:round/>
            <a:headEnd/>
            <a:tailEnd/>
          </a:ln>
          <a:effectLst/>
        </p:spPr>
        <p:txBody>
          <a:bodyPr wrap="none" anchor="ctr"/>
          <a:lstStyle/>
          <a:p>
            <a:endParaRPr lang="de-DE"/>
          </a:p>
        </p:txBody>
      </p:sp>
      <p:sp>
        <p:nvSpPr>
          <p:cNvPr id="14339" name="Rectangle 3"/>
          <p:cNvSpPr>
            <a:spLocks noGrp="1" noChangeArrowheads="1"/>
          </p:cNvSpPr>
          <p:nvPr>
            <p:ph type="subTitle" idx="4294967295"/>
          </p:nvPr>
        </p:nvSpPr>
        <p:spPr>
          <a:xfrm>
            <a:off x="457200" y="1219200"/>
            <a:ext cx="8229600" cy="4910138"/>
          </a:xfrm>
          <a:ln/>
        </p:spPr>
        <p:txBody>
          <a:bodyPr lIns="0" tIns="0" rIns="0" bIns="0" anchor="ctr"/>
          <a:lstStyle/>
          <a:p>
            <a:pPr marL="0" indent="0" algn="ctr">
              <a:lnSpc>
                <a:spcPct val="98000"/>
              </a:lnSpc>
              <a:buFont typeface="Wingdings 3"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dirty="0"/>
              <a:t>Was </a:t>
            </a:r>
            <a:r>
              <a:rPr lang="en-GB" sz="3200" dirty="0" err="1"/>
              <a:t>bedeutet</a:t>
            </a:r>
            <a:r>
              <a:rPr lang="en-GB" sz="3200" dirty="0"/>
              <a:t> </a:t>
            </a:r>
            <a:r>
              <a:rPr lang="en-GB" sz="3200" dirty="0" err="1"/>
              <a:t>Unternehmensführung</a:t>
            </a:r>
            <a:r>
              <a:rPr lang="en-GB" sz="3200" dirty="0" smtClean="0"/>
              <a:t>?</a:t>
            </a:r>
          </a:p>
          <a:p>
            <a:pPr marL="0" indent="0" algn="ctr">
              <a:lnSpc>
                <a:spcPct val="98000"/>
              </a:lnSpc>
              <a:buFont typeface="Wingdings 3"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3200" dirty="0" smtClean="0"/>
          </a:p>
          <a:p>
            <a:pPr marL="0" indent="0">
              <a:lnSpc>
                <a:spcPct val="98000"/>
              </a:lnSpc>
              <a:buFont typeface="Wingdings 3"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800" dirty="0" smtClean="0"/>
              <a:t>Institutionellen Blickwinkel: Organ, welches aus Führungskräften besteht</a:t>
            </a:r>
          </a:p>
          <a:p>
            <a:pPr marL="0" indent="0">
              <a:lnSpc>
                <a:spcPct val="98000"/>
              </a:lnSpc>
              <a:buFont typeface="Wingdings 3"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800" dirty="0" smtClean="0"/>
              <a:t>Funktional Blickwinkel: Funktion, die als Führungskraft wahrgenommen wird</a:t>
            </a:r>
          </a:p>
          <a:p>
            <a:pPr marL="0" indent="0">
              <a:lnSpc>
                <a:spcPct val="98000"/>
              </a:lnSpc>
              <a:buFont typeface="Wingdings 3"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sz="1800" dirty="0" smtClean="0"/>
          </a:p>
          <a:p>
            <a:pPr marL="0" indent="0" algn="ctr">
              <a:lnSpc>
                <a:spcPct val="98000"/>
              </a:lnSpc>
              <a:buFont typeface="Wingdings 3"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000" dirty="0" smtClean="0"/>
              <a:t>M</a:t>
            </a:r>
            <a:r>
              <a:rPr lang="de-DE" sz="2000" dirty="0" smtClean="0"/>
              <a:t>anagement </a:t>
            </a:r>
            <a:r>
              <a:rPr lang="de-DE" sz="2000" dirty="0" smtClean="0"/>
              <a:t>ist die Kunst mittels anderen Leuten zu arbeiten</a:t>
            </a:r>
          </a:p>
          <a:p>
            <a:pPr marL="0" indent="0">
              <a:lnSpc>
                <a:spcPct val="98000"/>
              </a:lnSpc>
              <a:buFont typeface="Wingdings 3"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800" dirty="0" smtClean="0"/>
          </a:p>
          <a:p>
            <a:pPr marL="0" indent="0">
              <a:lnSpc>
                <a:spcPct val="98000"/>
              </a:lnSpc>
              <a:buFont typeface="Wingdings 3"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3200" dirty="0" smtClean="0"/>
          </a:p>
        </p:txBody>
      </p:sp>
      <p:cxnSp>
        <p:nvCxnSpPr>
          <p:cNvPr id="6" name="Gerade Verbindung 5"/>
          <p:cNvCxnSpPr/>
          <p:nvPr/>
        </p:nvCxnSpPr>
        <p:spPr>
          <a:xfrm>
            <a:off x="8215338" y="6643710"/>
            <a:ext cx="14287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5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9">
                                            <p:txEl>
                                              <p:pRg st="2" end="2"/>
                                            </p:txEl>
                                          </p:spTgt>
                                        </p:tgtEl>
                                        <p:attrNameLst>
                                          <p:attrName>style.visibility</p:attrName>
                                        </p:attrNameLst>
                                      </p:cBhvr>
                                      <p:to>
                                        <p:strVal val="visible"/>
                                      </p:to>
                                    </p:set>
                                    <p:animEffect transition="in" filter="fade">
                                      <p:cBhvr>
                                        <p:cTn id="12" dur="500"/>
                                        <p:tgtEl>
                                          <p:spTgt spid="143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339">
                                            <p:txEl>
                                              <p:pRg st="3" end="3"/>
                                            </p:txEl>
                                          </p:spTgt>
                                        </p:tgtEl>
                                        <p:attrNameLst>
                                          <p:attrName>style.visibility</p:attrName>
                                        </p:attrNameLst>
                                      </p:cBhvr>
                                      <p:to>
                                        <p:strVal val="visible"/>
                                      </p:to>
                                    </p:set>
                                    <p:animEffect transition="in" filter="fade">
                                      <p:cBhvr>
                                        <p:cTn id="17" dur="500"/>
                                        <p:tgtEl>
                                          <p:spTgt spid="1433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339">
                                            <p:txEl>
                                              <p:pRg st="5" end="5"/>
                                            </p:txEl>
                                          </p:spTgt>
                                        </p:tgtEl>
                                        <p:attrNameLst>
                                          <p:attrName>style.visibility</p:attrName>
                                        </p:attrNameLst>
                                      </p:cBhvr>
                                      <p:to>
                                        <p:strVal val="visible"/>
                                      </p:to>
                                    </p:set>
                                    <p:animEffect transition="in" filter="fade">
                                      <p:cBhvr>
                                        <p:cTn id="22" dur="500"/>
                                        <p:tgtEl>
                                          <p:spTgt spid="14339">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457200" y="1219200"/>
            <a:ext cx="8229600" cy="4910138"/>
          </a:xfrm>
          <a:prstGeom prst="rect">
            <a:avLst/>
          </a:prstGeom>
          <a:noFill/>
          <a:ln w="9525">
            <a:noFill/>
            <a:round/>
            <a:headEnd/>
            <a:tailEnd/>
          </a:ln>
          <a:effectLst/>
        </p:spPr>
        <p:txBody>
          <a:bodyPr lIns="0" tIns="0" rIns="0" bIns="0" anchor="t"/>
          <a:lstStyle/>
          <a:p>
            <a:pPr algn="ctr">
              <a:lnSpc>
                <a:spcPct val="98000"/>
              </a:lnSpc>
              <a:spcBef>
                <a:spcPts val="600"/>
              </a:spcBef>
              <a:buClr>
                <a:srgbClr val="727CA3"/>
              </a:buClr>
              <a:buSzPct val="76000"/>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600" b="1" dirty="0" smtClean="0">
              <a:solidFill>
                <a:srgbClr val="000000"/>
              </a:solidFill>
              <a:ea typeface="AR PL ShanHeiSun Uni" charset="0"/>
              <a:cs typeface="AR PL ShanHeiSun Uni" charset="0"/>
            </a:endParaRPr>
          </a:p>
          <a:p>
            <a:pPr algn="ctr">
              <a:lnSpc>
                <a:spcPct val="98000"/>
              </a:lnSpc>
              <a:spcBef>
                <a:spcPts val="600"/>
              </a:spcBef>
              <a:buClr>
                <a:srgbClr val="727CA3"/>
              </a:buClr>
              <a:buSzPct val="76000"/>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600" b="1" dirty="0" smtClean="0">
              <a:solidFill>
                <a:srgbClr val="000000"/>
              </a:solidFill>
              <a:ea typeface="AR PL ShanHeiSun Uni" charset="0"/>
              <a:cs typeface="AR PL ShanHeiSun Uni" charset="0"/>
            </a:endParaRPr>
          </a:p>
          <a:p>
            <a:pPr algn="ctr">
              <a:lnSpc>
                <a:spcPct val="98000"/>
              </a:lnSpc>
              <a:spcBef>
                <a:spcPts val="600"/>
              </a:spcBef>
              <a:buClr>
                <a:srgbClr val="727CA3"/>
              </a:buClr>
              <a:buSzPct val="76000"/>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600" b="1" dirty="0" smtClean="0">
              <a:solidFill>
                <a:srgbClr val="000000"/>
              </a:solidFill>
              <a:ea typeface="AR PL ShanHeiSun Uni" charset="0"/>
              <a:cs typeface="AR PL ShanHeiSun Uni" charset="0"/>
            </a:endParaRPr>
          </a:p>
          <a:p>
            <a:pPr algn="ctr">
              <a:lnSpc>
                <a:spcPct val="98000"/>
              </a:lnSpc>
              <a:spcBef>
                <a:spcPts val="600"/>
              </a:spcBef>
              <a:buClr>
                <a:srgbClr val="727CA3"/>
              </a:buClr>
              <a:buSzPct val="76000"/>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b="1" dirty="0" err="1" smtClean="0">
                <a:solidFill>
                  <a:srgbClr val="000000"/>
                </a:solidFill>
                <a:ea typeface="AR PL ShanHeiSun Uni" charset="0"/>
                <a:cs typeface="AR PL ShanHeiSun Uni" charset="0"/>
              </a:rPr>
              <a:t>Kapitel</a:t>
            </a:r>
            <a:r>
              <a:rPr lang="en-GB" sz="2600" b="1" dirty="0" smtClean="0">
                <a:solidFill>
                  <a:srgbClr val="000000"/>
                </a:solidFill>
                <a:ea typeface="AR PL ShanHeiSun Uni" charset="0"/>
                <a:cs typeface="AR PL ShanHeiSun Uni" charset="0"/>
              </a:rPr>
              <a:t> IV</a:t>
            </a:r>
            <a:endParaRPr lang="en-GB" sz="2600" b="1" dirty="0">
              <a:solidFill>
                <a:srgbClr val="000000"/>
              </a:solidFill>
              <a:ea typeface="AR PL ShanHeiSun Uni" charset="0"/>
              <a:cs typeface="AR PL ShanHeiSun Uni" charset="0"/>
            </a:endParaRPr>
          </a:p>
          <a:p>
            <a:pPr algn="ctr">
              <a:lnSpc>
                <a:spcPct val="97000"/>
              </a:lnSpc>
              <a:spcBef>
                <a:spcPts val="600"/>
              </a:spcBef>
              <a:buClr>
                <a:srgbClr val="727CA3"/>
              </a:buClr>
              <a:buSzPct val="76000"/>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dirty="0" err="1" smtClean="0">
                <a:solidFill>
                  <a:srgbClr val="000000"/>
                </a:solidFill>
                <a:ea typeface="AR PL ShanHeiSun Uni" charset="0"/>
                <a:cs typeface="AR PL ShanHeiSun Uni" charset="0"/>
              </a:rPr>
              <a:t>Strategische</a:t>
            </a:r>
            <a:r>
              <a:rPr lang="en-GB" sz="2600" dirty="0" smtClean="0">
                <a:solidFill>
                  <a:srgbClr val="000000"/>
                </a:solidFill>
                <a:ea typeface="AR PL ShanHeiSun Uni" charset="0"/>
                <a:cs typeface="AR PL ShanHeiSun Uni" charset="0"/>
              </a:rPr>
              <a:t> </a:t>
            </a:r>
            <a:r>
              <a:rPr lang="en-GB" sz="2600" dirty="0" err="1" smtClean="0">
                <a:solidFill>
                  <a:srgbClr val="000000"/>
                </a:solidFill>
                <a:ea typeface="AR PL ShanHeiSun Uni" charset="0"/>
                <a:cs typeface="AR PL ShanHeiSun Uni" charset="0"/>
              </a:rPr>
              <a:t>Finanzplanung</a:t>
            </a:r>
            <a:endParaRPr lang="en-GB" sz="2600" dirty="0">
              <a:solidFill>
                <a:srgbClr val="000000"/>
              </a:solidFill>
              <a:ea typeface="AR PL ShanHeiSun Uni" charset="0"/>
              <a:cs typeface="AR PL ShanHeiSun Uni" charset="0"/>
            </a:endParaRPr>
          </a:p>
        </p:txBody>
      </p:sp>
      <p:sp>
        <p:nvSpPr>
          <p:cNvPr id="14338" name="Text Box 2"/>
          <p:cNvSpPr txBox="1">
            <a:spLocks noChangeArrowheads="1"/>
          </p:cNvSpPr>
          <p:nvPr/>
        </p:nvSpPr>
        <p:spPr bwMode="auto">
          <a:xfrm>
            <a:off x="415925" y="2571744"/>
            <a:ext cx="8453438" cy="3635381"/>
          </a:xfrm>
          <a:prstGeom prst="rect">
            <a:avLst/>
          </a:prstGeom>
          <a:noFill/>
          <a:ln w="9525">
            <a:noFill/>
            <a:round/>
            <a:headEnd/>
            <a:tailEnd/>
          </a:ln>
          <a:effectLst/>
        </p:spPr>
        <p:txBody>
          <a:bodyPr lIns="90000" tIns="45000" rIns="90000" bIns="45000"/>
          <a:lstStyle/>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b="1" dirty="0" smtClean="0">
              <a:solidFill>
                <a:srgbClr val="000000"/>
              </a:solidFill>
              <a:ea typeface="AR PL ShanHeiSun Uni" charset="0"/>
              <a:cs typeface="AR PL ShanHeiSun Uni" charset="0"/>
            </a:endParaRPr>
          </a:p>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b="1" dirty="0" smtClean="0">
              <a:solidFill>
                <a:srgbClr val="000000"/>
              </a:solidFill>
              <a:ea typeface="AR PL ShanHeiSun Uni" charset="0"/>
              <a:cs typeface="AR PL ShanHeiSun Uni" charset="0"/>
            </a:endParaRPr>
          </a:p>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b="1" dirty="0" smtClean="0">
              <a:solidFill>
                <a:srgbClr val="000000"/>
              </a:solidFill>
              <a:ea typeface="AR PL ShanHeiSun Uni" charset="0"/>
              <a:cs typeface="AR PL ShanHeiSun Uni" charset="0"/>
            </a:endParaRPr>
          </a:p>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b="1" dirty="0" smtClean="0">
              <a:solidFill>
                <a:srgbClr val="000000"/>
              </a:solidFill>
              <a:ea typeface="AR PL ShanHeiSun Uni" charset="0"/>
              <a:cs typeface="AR PL ShanHeiSun Uni" charset="0"/>
            </a:endParaRPr>
          </a:p>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b="1" dirty="0" smtClean="0">
              <a:solidFill>
                <a:srgbClr val="000000"/>
              </a:solidFill>
              <a:ea typeface="AR PL ShanHeiSun Uni" charset="0"/>
              <a:cs typeface="AR PL ShanHeiSun Uni" charset="0"/>
            </a:endParaRPr>
          </a:p>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solidFill>
                  <a:srgbClr val="000000"/>
                </a:solidFill>
                <a:ea typeface="AR PL ShanHeiSun Uni" charset="0"/>
                <a:cs typeface="AR PL ShanHeiSun Uni" charset="0"/>
              </a:rPr>
              <a:t>Agenda</a:t>
            </a:r>
            <a:endParaRPr lang="en-GB" b="1" dirty="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smtClean="0">
                <a:solidFill>
                  <a:srgbClr val="000000"/>
                </a:solidFill>
                <a:ea typeface="AR PL ShanHeiSun Uni" charset="0"/>
                <a:cs typeface="AR PL ShanHeiSun Uni" charset="0"/>
              </a:rPr>
              <a:t>Begriffserklärung</a:t>
            </a:r>
            <a:endParaRPr lang="en-GB" dirty="0" smtClean="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smtClean="0">
                <a:solidFill>
                  <a:srgbClr val="000000"/>
                </a:solidFill>
                <a:ea typeface="AR PL ShanHeiSun Uni" charset="0"/>
                <a:cs typeface="AR PL ShanHeiSun Uni" charset="0"/>
              </a:rPr>
              <a:t>Ziele</a:t>
            </a:r>
            <a:endParaRPr lang="en-GB" dirty="0" smtClean="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smtClean="0">
                <a:solidFill>
                  <a:srgbClr val="000000"/>
                </a:solidFill>
                <a:ea typeface="AR PL ShanHeiSun Uni" charset="0"/>
                <a:cs typeface="AR PL ShanHeiSun Uni" charset="0"/>
              </a:rPr>
              <a:t>Aufgaben</a:t>
            </a:r>
            <a:endParaRPr lang="en-GB" dirty="0" smtClean="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smtClean="0">
                <a:solidFill>
                  <a:srgbClr val="000000"/>
                </a:solidFill>
                <a:ea typeface="AR PL ShanHeiSun Uni" charset="0"/>
                <a:cs typeface="AR PL ShanHeiSun Uni" charset="0"/>
              </a:rPr>
              <a:t>Einflussfaktoren</a:t>
            </a:r>
            <a:endParaRPr lang="en-GB" dirty="0" smtClean="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smtClean="0">
                <a:solidFill>
                  <a:srgbClr val="000000"/>
                </a:solidFill>
                <a:ea typeface="AR PL ShanHeiSun Uni" charset="0"/>
                <a:cs typeface="AR PL ShanHeiSun Uni" charset="0"/>
              </a:rPr>
              <a:t>Kapitalbereich</a:t>
            </a:r>
            <a:endParaRPr lang="en-GB" dirty="0" smtClean="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smtClean="0">
                <a:solidFill>
                  <a:srgbClr val="000000"/>
                </a:solidFill>
                <a:ea typeface="AR PL ShanHeiSun Uni" charset="0"/>
                <a:cs typeface="AR PL ShanHeiSun Uni" charset="0"/>
              </a:rPr>
              <a:t>Optimierung</a:t>
            </a:r>
            <a:r>
              <a:rPr lang="en-GB" dirty="0" smtClean="0">
                <a:solidFill>
                  <a:srgbClr val="000000"/>
                </a:solidFill>
                <a:ea typeface="AR PL ShanHeiSun Uni" charset="0"/>
                <a:cs typeface="AR PL ShanHeiSun Uni" charset="0"/>
              </a:rPr>
              <a:t> </a:t>
            </a:r>
            <a:r>
              <a:rPr lang="en-GB" dirty="0" err="1" smtClean="0">
                <a:solidFill>
                  <a:srgbClr val="000000"/>
                </a:solidFill>
                <a:ea typeface="AR PL ShanHeiSun Uni" charset="0"/>
                <a:cs typeface="AR PL ShanHeiSun Uni" charset="0"/>
              </a:rPr>
              <a:t>der</a:t>
            </a:r>
            <a:r>
              <a:rPr lang="en-GB" dirty="0" smtClean="0">
                <a:solidFill>
                  <a:srgbClr val="000000"/>
                </a:solidFill>
                <a:ea typeface="AR PL ShanHeiSun Uni" charset="0"/>
                <a:cs typeface="AR PL ShanHeiSun Uni" charset="0"/>
              </a:rPr>
              <a:t> </a:t>
            </a:r>
            <a:r>
              <a:rPr lang="en-GB" dirty="0" err="1" smtClean="0">
                <a:solidFill>
                  <a:srgbClr val="000000"/>
                </a:solidFill>
                <a:ea typeface="AR PL ShanHeiSun Uni" charset="0"/>
                <a:cs typeface="AR PL ShanHeiSun Uni" charset="0"/>
              </a:rPr>
              <a:t>Außenfinanzierung</a:t>
            </a:r>
            <a:endParaRPr lang="en-GB" dirty="0" smtClean="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smtClean="0">
                <a:solidFill>
                  <a:srgbClr val="000000"/>
                </a:solidFill>
                <a:ea typeface="AR PL ShanHeiSun Uni" charset="0"/>
                <a:cs typeface="AR PL ShanHeiSun Uni" charset="0"/>
              </a:rPr>
              <a:t>Optimierung</a:t>
            </a:r>
            <a:r>
              <a:rPr lang="en-GB" dirty="0" smtClean="0">
                <a:solidFill>
                  <a:srgbClr val="000000"/>
                </a:solidFill>
                <a:ea typeface="AR PL ShanHeiSun Uni" charset="0"/>
                <a:cs typeface="AR PL ShanHeiSun Uni" charset="0"/>
              </a:rPr>
              <a:t> </a:t>
            </a:r>
            <a:r>
              <a:rPr lang="en-GB" dirty="0" err="1" smtClean="0">
                <a:solidFill>
                  <a:srgbClr val="000000"/>
                </a:solidFill>
                <a:ea typeface="AR PL ShanHeiSun Uni" charset="0"/>
                <a:cs typeface="AR PL ShanHeiSun Uni" charset="0"/>
              </a:rPr>
              <a:t>der</a:t>
            </a:r>
            <a:r>
              <a:rPr lang="en-GB" dirty="0" smtClean="0">
                <a:solidFill>
                  <a:srgbClr val="000000"/>
                </a:solidFill>
                <a:ea typeface="AR PL ShanHeiSun Uni" charset="0"/>
                <a:cs typeface="AR PL ShanHeiSun Uni" charset="0"/>
              </a:rPr>
              <a:t> </a:t>
            </a:r>
            <a:r>
              <a:rPr lang="en-GB" dirty="0" err="1" smtClean="0">
                <a:solidFill>
                  <a:srgbClr val="000000"/>
                </a:solidFill>
                <a:ea typeface="AR PL ShanHeiSun Uni" charset="0"/>
                <a:cs typeface="AR PL ShanHeiSun Uni" charset="0"/>
              </a:rPr>
              <a:t>Innenfinanzierung</a:t>
            </a:r>
            <a:endParaRPr lang="en-GB" dirty="0" smtClean="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smtClean="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smtClean="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solidFill>
                <a:srgbClr val="000000"/>
              </a:solidFill>
              <a:ea typeface="AR PL ShanHeiSun Uni" charset="0"/>
              <a:cs typeface="AR PL ShanHeiSun Uni"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p:txBody>
          <a:bodyPr/>
          <a:lstStyle/>
          <a:p>
            <a:r>
              <a:rPr lang="de-DE" dirty="0" smtClean="0"/>
              <a:t>Aufbau</a:t>
            </a:r>
          </a:p>
        </p:txBody>
      </p:sp>
      <p:graphicFrame>
        <p:nvGraphicFramePr>
          <p:cNvPr id="6" name="Inhaltsplatzhalter 5"/>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Begriffsklärung</a:t>
            </a:r>
            <a:endParaRPr lang="de-DE" dirty="0"/>
          </a:p>
        </p:txBody>
      </p:sp>
      <p:graphicFrame>
        <p:nvGraphicFramePr>
          <p:cNvPr id="4" name="Inhaltsplatzhalter 3"/>
          <p:cNvGraphicFramePr>
            <a:graphicFrameLocks noGrp="1"/>
          </p:cNvGraphicFramePr>
          <p:nvPr>
            <p:ph sz="quarter" idx="1"/>
          </p:nvPr>
        </p:nvGraphicFramePr>
        <p:xfrm>
          <a:off x="357158" y="2143116"/>
          <a:ext cx="8229600" cy="26432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Ziele</a:t>
            </a:r>
            <a:endParaRPr lang="de-DE" dirty="0"/>
          </a:p>
        </p:txBody>
      </p:sp>
      <p:graphicFrame>
        <p:nvGraphicFramePr>
          <p:cNvPr id="6" name="Inhaltsplatzhalter 5"/>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Aufgaben</a:t>
            </a:r>
            <a:endParaRPr lang="de-DE" dirty="0"/>
          </a:p>
        </p:txBody>
      </p:sp>
      <p:graphicFrame>
        <p:nvGraphicFramePr>
          <p:cNvPr id="4" name="Inhaltsplatzhalter 3"/>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Einflussfaktoren</a:t>
            </a:r>
            <a:endParaRPr lang="de-DE" dirty="0"/>
          </a:p>
        </p:txBody>
      </p:sp>
      <p:graphicFrame>
        <p:nvGraphicFramePr>
          <p:cNvPr id="4" name="Inhaltsplatzhalter 3"/>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Zusammenhang</a:t>
            </a:r>
            <a:endParaRPr lang="de-DE" dirty="0"/>
          </a:p>
        </p:txBody>
      </p:sp>
      <p:pic>
        <p:nvPicPr>
          <p:cNvPr id="7" name="Inhaltsplatzhalter 6" descr="finanzierungsgrafik.jpg"/>
          <p:cNvPicPr>
            <a:picLocks noGrp="1" noChangeAspect="1"/>
          </p:cNvPicPr>
          <p:nvPr>
            <p:ph sz="quarter" idx="1"/>
          </p:nvPr>
        </p:nvPicPr>
        <p:blipFill>
          <a:blip r:embed="rId2"/>
          <a:stretch>
            <a:fillRect/>
          </a:stretch>
        </p:blipFill>
        <p:spPr>
          <a:xfrm>
            <a:off x="1428728" y="1687512"/>
            <a:ext cx="6357982" cy="451844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a:extrusionClr>
              <a:srgbClr val="FFFFFF"/>
            </a:extrusionClr>
          </a:sp3d>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Kapitalbereich</a:t>
            </a:r>
            <a:endParaRPr lang="de-DE" dirty="0"/>
          </a:p>
        </p:txBody>
      </p:sp>
      <p:graphicFrame>
        <p:nvGraphicFramePr>
          <p:cNvPr id="5" name="Inhaltsplatzhalter 4"/>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Optimierung der Außenfinanzierung</a:t>
            </a:r>
            <a:endParaRPr lang="de-DE" dirty="0"/>
          </a:p>
        </p:txBody>
      </p:sp>
      <p:sp>
        <p:nvSpPr>
          <p:cNvPr id="3" name="Inhaltsplatzhalter 2"/>
          <p:cNvSpPr>
            <a:spLocks noGrp="1"/>
          </p:cNvSpPr>
          <p:nvPr>
            <p:ph sz="quarter" idx="1"/>
          </p:nvPr>
        </p:nvSpPr>
        <p:spPr/>
        <p:txBody>
          <a:bodyPr/>
          <a:lstStyle/>
          <a:p>
            <a:r>
              <a:rPr lang="de-DE" dirty="0" smtClean="0"/>
              <a:t>Kapitalstruktur:  bilanzielle Zusammensetzung des Kapitals</a:t>
            </a:r>
          </a:p>
          <a:p>
            <a:pPr>
              <a:buNone/>
            </a:pPr>
            <a:endParaRPr lang="de-DE" dirty="0" smtClean="0"/>
          </a:p>
          <a:p>
            <a:pPr lvl="1"/>
            <a:r>
              <a:rPr lang="de-DE" dirty="0" smtClean="0"/>
              <a:t>Eigenkapitalquote</a:t>
            </a:r>
          </a:p>
          <a:p>
            <a:pPr lvl="1"/>
            <a:r>
              <a:rPr lang="de-DE" dirty="0" smtClean="0"/>
              <a:t>Verschuldungsgrad</a:t>
            </a:r>
          </a:p>
          <a:p>
            <a:pPr lvl="1"/>
            <a:r>
              <a:rPr lang="de-DE" dirty="0" smtClean="0"/>
              <a:t>…</a:t>
            </a:r>
          </a:p>
          <a:p>
            <a:pPr lvl="1"/>
            <a:endParaRPr lang="de-DE" dirty="0" smtClean="0"/>
          </a:p>
          <a:p>
            <a:r>
              <a:rPr lang="de-DE" dirty="0" smtClean="0"/>
              <a:t>Kapitalstrukturtheorie: Was ist die beste Finanzierungsform?</a:t>
            </a:r>
          </a:p>
          <a:p>
            <a:pPr lvl="1"/>
            <a:r>
              <a:rPr lang="de-DE" dirty="0" smtClean="0"/>
              <a:t>z.B. über die Modigliani-Miller-Theoreme</a:t>
            </a:r>
          </a:p>
          <a:p>
            <a:endParaRPr lang="de-DE"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Modigliani-Miller-Theoreme</a:t>
            </a:r>
            <a:endParaRPr lang="de-DE" dirty="0"/>
          </a:p>
        </p:txBody>
      </p:sp>
      <p:sp>
        <p:nvSpPr>
          <p:cNvPr id="3" name="Inhaltsplatzhalter 2"/>
          <p:cNvSpPr>
            <a:spLocks noGrp="1"/>
          </p:cNvSpPr>
          <p:nvPr>
            <p:ph sz="quarter" idx="1"/>
          </p:nvPr>
        </p:nvSpPr>
        <p:spPr/>
        <p:txBody>
          <a:bodyPr/>
          <a:lstStyle/>
          <a:p>
            <a:r>
              <a:rPr lang="de-DE" dirty="0" smtClean="0"/>
              <a:t>keine Steuern</a:t>
            </a:r>
          </a:p>
          <a:p>
            <a:r>
              <a:rPr lang="de-DE" dirty="0" smtClean="0"/>
              <a:t>keine Insolvenzkosten</a:t>
            </a:r>
          </a:p>
          <a:p>
            <a:r>
              <a:rPr lang="de-DE" dirty="0" smtClean="0"/>
              <a:t>keine asymmetrischen Informationen</a:t>
            </a:r>
          </a:p>
          <a:p>
            <a:r>
              <a:rPr lang="de-DE" dirty="0" smtClean="0"/>
              <a:t>Kredite unbegrenzt</a:t>
            </a:r>
            <a:endParaRPr lang="de-DE" dirty="0" smtClean="0"/>
          </a:p>
          <a:p>
            <a:pPr>
              <a:buSzPct val="84000"/>
              <a:buNone/>
            </a:pPr>
            <a:r>
              <a:rPr lang="de-DE" dirty="0" smtClean="0"/>
              <a:t>       Kapitalkosten sind unabhängig vom Verschuldungsgrad</a:t>
            </a:r>
          </a:p>
          <a:p>
            <a:pPr>
              <a:buSzPct val="84000"/>
              <a:buNone/>
            </a:pPr>
            <a:r>
              <a:rPr lang="de-DE" dirty="0" smtClean="0"/>
              <a:t> 	    KK(UN unverschuldet) = KK (UN verschuldet)</a:t>
            </a:r>
          </a:p>
          <a:p>
            <a:pPr>
              <a:buSzPct val="84000"/>
              <a:buNone/>
            </a:pPr>
            <a:endParaRPr lang="de-DE" dirty="0" smtClean="0"/>
          </a:p>
          <a:p>
            <a:r>
              <a:rPr lang="de-DE" dirty="0" smtClean="0"/>
              <a:t>mit Steuern</a:t>
            </a:r>
          </a:p>
          <a:p>
            <a:pPr>
              <a:buSzPct val="84000"/>
              <a:buNone/>
            </a:pPr>
            <a:r>
              <a:rPr lang="de-DE" dirty="0" smtClean="0"/>
              <a:t>	    FK von Vorteil</a:t>
            </a:r>
          </a:p>
          <a:p>
            <a:pPr>
              <a:buSzPct val="84000"/>
              <a:buNone/>
            </a:pPr>
            <a:endParaRPr lang="de-DE" dirty="0" smtClean="0"/>
          </a:p>
          <a:p>
            <a:pPr>
              <a:buNone/>
            </a:pPr>
            <a:endParaRPr lang="de-DE" dirty="0" smtClean="0"/>
          </a:p>
        </p:txBody>
      </p:sp>
      <p:sp>
        <p:nvSpPr>
          <p:cNvPr id="5" name="Pfeil nach rechts 4"/>
          <p:cNvSpPr/>
          <p:nvPr/>
        </p:nvSpPr>
        <p:spPr>
          <a:xfrm>
            <a:off x="571472" y="3286124"/>
            <a:ext cx="50006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Pfeil nach rechts 6"/>
          <p:cNvSpPr/>
          <p:nvPr/>
        </p:nvSpPr>
        <p:spPr>
          <a:xfrm>
            <a:off x="571472" y="3714752"/>
            <a:ext cx="50006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idx="4294967295"/>
          </p:nvPr>
        </p:nvSpPr>
        <p:spPr>
          <a:xfrm>
            <a:off x="457200" y="241300"/>
            <a:ext cx="8229600" cy="903288"/>
          </a:xfrm>
          <a:ln/>
        </p:spPr>
        <p:txBody>
          <a:bodyPr/>
          <a:lstStyle/>
          <a:p>
            <a:endParaRPr lang="de-DE"/>
          </a:p>
        </p:txBody>
      </p:sp>
      <p:sp>
        <p:nvSpPr>
          <p:cNvPr id="17410" name="Rectangle 2"/>
          <p:cNvSpPr>
            <a:spLocks noGrp="1" noChangeArrowheads="1"/>
          </p:cNvSpPr>
          <p:nvPr>
            <p:ph type="subTitle" idx="4294967295"/>
          </p:nvPr>
        </p:nvSpPr>
        <p:spPr>
          <a:xfrm>
            <a:off x="457200" y="1263650"/>
            <a:ext cx="8229600" cy="4819650"/>
          </a:xfrm>
          <a:ln/>
        </p:spPr>
        <p:txBody>
          <a:bodyPr anchor="ctr"/>
          <a:lstStyle/>
          <a:p>
            <a:pPr marL="0" indent="0" algn="ctr">
              <a:lnSpc>
                <a:spcPct val="98000"/>
              </a:lnSpc>
              <a:buFont typeface="Wingdings 3" pitchFamily="16" charset="2"/>
              <a:buNone/>
            </a:pPr>
            <a:r>
              <a:rPr lang="en-GB"/>
              <a:t>Die Vision des Unternehmens</a:t>
            </a:r>
          </a:p>
          <a:p>
            <a:pPr marL="0" indent="0" algn="ctr">
              <a:lnSpc>
                <a:spcPct val="97000"/>
              </a:lnSpc>
              <a:buFont typeface="Wingdings 3" pitchFamily="16" charset="2"/>
              <a:buNone/>
            </a:pPr>
            <a:r>
              <a:rPr lang="en-GB"/>
              <a:t>sowie Strategiefelder</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Optimierung der Innenfinanzierung</a:t>
            </a:r>
            <a:endParaRPr lang="de-DE" dirty="0"/>
          </a:p>
        </p:txBody>
      </p:sp>
      <p:graphicFrame>
        <p:nvGraphicFramePr>
          <p:cNvPr id="6" name="Inhaltsplatzhalter 5"/>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Cash-Flow</a:t>
            </a:r>
            <a:endParaRPr lang="de-DE" dirty="0"/>
          </a:p>
        </p:txBody>
      </p:sp>
      <p:sp>
        <p:nvSpPr>
          <p:cNvPr id="3" name="Inhaltsplatzhalter 2"/>
          <p:cNvSpPr>
            <a:spLocks noGrp="1"/>
          </p:cNvSpPr>
          <p:nvPr>
            <p:ph sz="quarter" idx="1"/>
          </p:nvPr>
        </p:nvSpPr>
        <p:spPr/>
        <p:txBody>
          <a:bodyPr/>
          <a:lstStyle/>
          <a:p>
            <a:r>
              <a:rPr lang="de-DE" dirty="0" smtClean="0"/>
              <a:t>Näherungsgröße für Innenfinanzierungsvolumen</a:t>
            </a:r>
          </a:p>
          <a:p>
            <a:pPr lvl="1"/>
            <a:r>
              <a:rPr lang="de-DE" dirty="0" smtClean="0"/>
              <a:t>Wichtiger Indikator</a:t>
            </a:r>
          </a:p>
          <a:p>
            <a:r>
              <a:rPr lang="de-DE" dirty="0" smtClean="0"/>
              <a:t>Zahlungswirksam</a:t>
            </a:r>
          </a:p>
          <a:p>
            <a:r>
              <a:rPr lang="de-DE" dirty="0" smtClean="0"/>
              <a:t>Abgeleitet aus „Plan-</a:t>
            </a:r>
            <a:r>
              <a:rPr lang="de-DE" dirty="0" err="1" smtClean="0"/>
              <a:t>GuV</a:t>
            </a:r>
            <a:r>
              <a:rPr lang="de-DE" dirty="0" smtClean="0"/>
              <a:t>“</a:t>
            </a:r>
          </a:p>
          <a:p>
            <a:pPr marL="548640" lvl="2">
              <a:spcBef>
                <a:spcPts val="600"/>
              </a:spcBef>
              <a:buClr>
                <a:schemeClr val="accent1"/>
              </a:buClr>
            </a:pPr>
            <a:r>
              <a:rPr lang="de-DE" sz="2300" dirty="0" smtClean="0"/>
              <a:t>Direkt/Indirekt</a:t>
            </a:r>
          </a:p>
          <a:p>
            <a:pPr lvl="1">
              <a:buNone/>
            </a:pPr>
            <a:endParaRPr lang="de-DE" dirty="0" smtClean="0"/>
          </a:p>
          <a:p>
            <a:pPr>
              <a:buNone/>
            </a:pPr>
            <a:endParaRPr lang="de-DE" dirty="0" smtClean="0"/>
          </a:p>
          <a:p>
            <a:endParaRPr lang="de-DE" dirty="0" smtClean="0"/>
          </a:p>
          <a:p>
            <a:endParaRPr lang="de-DE" dirty="0"/>
          </a:p>
        </p:txBody>
      </p:sp>
      <p:graphicFrame>
        <p:nvGraphicFramePr>
          <p:cNvPr id="4" name="Tabelle 3"/>
          <p:cNvGraphicFramePr>
            <a:graphicFrameLocks noGrp="1"/>
          </p:cNvGraphicFramePr>
          <p:nvPr/>
        </p:nvGraphicFramePr>
        <p:xfrm>
          <a:off x="500034" y="3786191"/>
          <a:ext cx="6096000" cy="2038351"/>
        </p:xfrm>
        <a:graphic>
          <a:graphicData uri="http://schemas.openxmlformats.org/drawingml/2006/table">
            <a:tbl>
              <a:tblPr firstRow="1" bandRow="1">
                <a:tableStyleId>{5C22544A-7EE6-4342-B048-85BDC9FD1C3A}</a:tableStyleId>
              </a:tblPr>
              <a:tblGrid>
                <a:gridCol w="3048000"/>
                <a:gridCol w="3048000"/>
              </a:tblGrid>
              <a:tr h="431303">
                <a:tc>
                  <a:txBody>
                    <a:bodyPr/>
                    <a:lstStyle/>
                    <a:p>
                      <a:r>
                        <a:rPr lang="de-DE" dirty="0" smtClean="0"/>
                        <a:t>Ertragskraft</a:t>
                      </a:r>
                      <a:endParaRPr lang="de-DE" dirty="0"/>
                    </a:p>
                  </a:txBody>
                  <a:tcPr/>
                </a:tc>
                <a:tc>
                  <a:txBody>
                    <a:bodyPr/>
                    <a:lstStyle/>
                    <a:p>
                      <a:r>
                        <a:rPr lang="de-DE" dirty="0" smtClean="0"/>
                        <a:t>Finanzkraft</a:t>
                      </a:r>
                      <a:endParaRPr lang="de-DE" dirty="0"/>
                    </a:p>
                  </a:txBody>
                  <a:tcPr/>
                </a:tc>
              </a:tr>
              <a:tr h="431303">
                <a:tc>
                  <a:txBody>
                    <a:bodyPr/>
                    <a:lstStyle/>
                    <a:p>
                      <a:r>
                        <a:rPr lang="de-DE" dirty="0" smtClean="0"/>
                        <a:t>Erträge</a:t>
                      </a:r>
                      <a:endParaRPr lang="de-DE" dirty="0"/>
                    </a:p>
                  </a:txBody>
                  <a:tcPr/>
                </a:tc>
                <a:tc>
                  <a:txBody>
                    <a:bodyPr/>
                    <a:lstStyle/>
                    <a:p>
                      <a:r>
                        <a:rPr lang="de-DE" dirty="0" smtClean="0"/>
                        <a:t>Einzahlungen</a:t>
                      </a:r>
                      <a:endParaRPr lang="de-DE" dirty="0"/>
                    </a:p>
                  </a:txBody>
                  <a:tcPr/>
                </a:tc>
              </a:tr>
              <a:tr h="431303">
                <a:tc>
                  <a:txBody>
                    <a:bodyPr/>
                    <a:lstStyle/>
                    <a:p>
                      <a:pPr>
                        <a:buFontTx/>
                        <a:buChar char="-"/>
                      </a:pPr>
                      <a:r>
                        <a:rPr lang="de-DE" dirty="0" smtClean="0"/>
                        <a:t>Aufwendungen</a:t>
                      </a:r>
                      <a:endParaRPr lang="de-DE" dirty="0"/>
                    </a:p>
                  </a:txBody>
                  <a:tcPr/>
                </a:tc>
                <a:tc>
                  <a:txBody>
                    <a:bodyPr/>
                    <a:lstStyle/>
                    <a:p>
                      <a:r>
                        <a:rPr lang="de-DE" dirty="0" smtClean="0"/>
                        <a:t>- Auszahlungen</a:t>
                      </a:r>
                      <a:endParaRPr lang="de-DE" dirty="0"/>
                    </a:p>
                  </a:txBody>
                  <a:tcPr/>
                </a:tc>
              </a:tr>
              <a:tr h="744442">
                <a:tc>
                  <a:txBody>
                    <a:bodyPr/>
                    <a:lstStyle/>
                    <a:p>
                      <a:r>
                        <a:rPr lang="de-DE" dirty="0" smtClean="0"/>
                        <a:t>Gesamtergebnis</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 Reinvermögen</a:t>
                      </a:r>
                    </a:p>
                  </a:txBody>
                  <a:tcPr/>
                </a:tc>
                <a:tc>
                  <a:txBody>
                    <a:bodyPr/>
                    <a:lstStyle/>
                    <a:p>
                      <a:r>
                        <a:rPr lang="de-DE" dirty="0" smtClean="0"/>
                        <a:t>Cash Flow</a:t>
                      </a:r>
                    </a:p>
                    <a:p>
                      <a:r>
                        <a:rPr lang="de-DE" dirty="0" smtClean="0"/>
                        <a:t>± Zahlungsmittelbestand</a:t>
                      </a:r>
                      <a:endParaRPr lang="de-DE" dirty="0"/>
                    </a:p>
                  </a:txBody>
                  <a:tcPr/>
                </a:tc>
              </a:tr>
            </a:tbl>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Free Cash Flow berechnen</a:t>
            </a:r>
            <a:endParaRPr lang="de-DE" dirty="0"/>
          </a:p>
        </p:txBody>
      </p:sp>
      <p:graphicFrame>
        <p:nvGraphicFramePr>
          <p:cNvPr id="14" name="Inhaltsplatzhalter 13"/>
          <p:cNvGraphicFramePr>
            <a:graphicFrameLocks noGrp="1"/>
          </p:cNvGraphicFramePr>
          <p:nvPr>
            <p:ph sz="quarter" idx="1"/>
          </p:nvPr>
        </p:nvGraphicFramePr>
        <p:xfrm>
          <a:off x="457200" y="1219200"/>
          <a:ext cx="8229600" cy="1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Inhaltsplatzhalter 3"/>
          <p:cNvGraphicFramePr>
            <a:graphicFrameLocks/>
          </p:cNvGraphicFramePr>
          <p:nvPr/>
        </p:nvGraphicFramePr>
        <p:xfrm>
          <a:off x="571472" y="2643182"/>
          <a:ext cx="5429288" cy="3337560"/>
        </p:xfrm>
        <a:graphic>
          <a:graphicData uri="http://schemas.openxmlformats.org/drawingml/2006/table">
            <a:tbl>
              <a:tblPr firstRow="1" bandRow="1">
                <a:tableStyleId>{5C22544A-7EE6-4342-B048-85BDC9FD1C3A}</a:tableStyleId>
              </a:tblPr>
              <a:tblGrid>
                <a:gridCol w="5429288"/>
              </a:tblGrid>
              <a:tr h="370840">
                <a:tc>
                  <a:txBody>
                    <a:bodyPr/>
                    <a:lstStyle/>
                    <a:p>
                      <a:r>
                        <a:rPr lang="de-DE" dirty="0" smtClean="0"/>
                        <a:t>Jahresüberschuss:</a:t>
                      </a:r>
                      <a:r>
                        <a:rPr lang="de-DE" baseline="0" dirty="0" smtClean="0"/>
                        <a:t>                             1000</a:t>
                      </a:r>
                      <a:endParaRPr lang="de-DE" dirty="0"/>
                    </a:p>
                  </a:txBody>
                  <a:tcPr/>
                </a:tc>
              </a:tr>
              <a:tr h="370840">
                <a:tc>
                  <a:txBody>
                    <a:bodyPr/>
                    <a:lstStyle/>
                    <a:p>
                      <a:r>
                        <a:rPr lang="de-DE" dirty="0" smtClean="0"/>
                        <a:t>Abschreibungen:                                    500</a:t>
                      </a:r>
                      <a:endParaRPr lang="de-DE" dirty="0"/>
                    </a:p>
                  </a:txBody>
                  <a:tcPr/>
                </a:tc>
              </a:tr>
              <a:tr h="370840">
                <a:tc>
                  <a:txBody>
                    <a:bodyPr/>
                    <a:lstStyle/>
                    <a:p>
                      <a:r>
                        <a:rPr lang="de-DE" dirty="0" smtClean="0"/>
                        <a:t>Abnahme der</a:t>
                      </a:r>
                      <a:r>
                        <a:rPr lang="de-DE" baseline="0" dirty="0" smtClean="0"/>
                        <a:t> Rückstellungen:                 400          </a:t>
                      </a:r>
                      <a:endParaRPr lang="de-DE" dirty="0"/>
                    </a:p>
                  </a:txBody>
                  <a:tcPr/>
                </a:tc>
              </a:tr>
              <a:tr h="370840">
                <a:tc>
                  <a:txBody>
                    <a:bodyPr/>
                    <a:lstStyle/>
                    <a:p>
                      <a:pPr>
                        <a:buFontTx/>
                        <a:buNone/>
                      </a:pPr>
                      <a:r>
                        <a:rPr lang="de-DE" dirty="0" smtClean="0"/>
                        <a:t>Abnahmen der Verbindlichkeiten:</a:t>
                      </a:r>
                      <a:r>
                        <a:rPr lang="de-DE" baseline="0" dirty="0" smtClean="0"/>
                        <a:t>            100</a:t>
                      </a:r>
                      <a:endParaRPr lang="de-DE" dirty="0"/>
                    </a:p>
                  </a:txBody>
                  <a:tcPr/>
                </a:tc>
              </a:tr>
              <a:tr h="370840">
                <a:tc>
                  <a:txBody>
                    <a:bodyPr/>
                    <a:lstStyle/>
                    <a:p>
                      <a:r>
                        <a:rPr lang="de-DE" dirty="0" smtClean="0"/>
                        <a:t>Abnahme der Vorräte:                            </a:t>
                      </a:r>
                      <a:r>
                        <a:rPr lang="de-DE" baseline="0" dirty="0" smtClean="0"/>
                        <a:t> </a:t>
                      </a:r>
                      <a:r>
                        <a:rPr lang="de-DE" dirty="0" smtClean="0"/>
                        <a:t> 50</a:t>
                      </a:r>
                      <a:endParaRPr lang="de-DE" dirty="0"/>
                    </a:p>
                  </a:txBody>
                  <a:tcPr/>
                </a:tc>
              </a:tr>
              <a:tr h="370840">
                <a:tc>
                  <a:txBody>
                    <a:bodyPr/>
                    <a:lstStyle/>
                    <a:p>
                      <a:r>
                        <a:rPr lang="de-DE" dirty="0" smtClean="0"/>
                        <a:t>Abnahme </a:t>
                      </a:r>
                      <a:r>
                        <a:rPr lang="de-DE" baseline="0" dirty="0" smtClean="0"/>
                        <a:t>der Forderungen:                    400</a:t>
                      </a:r>
                      <a:endParaRPr lang="de-DE" dirty="0"/>
                    </a:p>
                  </a:txBody>
                  <a:tcPr/>
                </a:tc>
              </a:tr>
              <a:tr h="370840">
                <a:tc>
                  <a:txBody>
                    <a:bodyPr/>
                    <a:lstStyle/>
                    <a:p>
                      <a:r>
                        <a:rPr lang="de-DE" baseline="0" dirty="0" smtClean="0"/>
                        <a:t>Direkte Kassenauszahlung:                       50</a:t>
                      </a:r>
                      <a:endParaRPr lang="de-DE" dirty="0"/>
                    </a:p>
                  </a:txBody>
                  <a:tcPr/>
                </a:tc>
              </a:tr>
              <a:tr h="370840">
                <a:tc>
                  <a:txBody>
                    <a:bodyPr/>
                    <a:lstStyle/>
                    <a:p>
                      <a:r>
                        <a:rPr lang="de-DE" dirty="0" smtClean="0">
                          <a:solidFill>
                            <a:schemeClr val="bg2">
                              <a:lumMod val="50000"/>
                            </a:schemeClr>
                          </a:solidFill>
                        </a:rPr>
                        <a:t>Zahlung für Zinsen:                                100</a:t>
                      </a:r>
                      <a:endParaRPr lang="de-DE" dirty="0">
                        <a:solidFill>
                          <a:schemeClr val="bg2">
                            <a:lumMod val="50000"/>
                          </a:schemeClr>
                        </a:solidFill>
                      </a:endParaRPr>
                    </a:p>
                  </a:txBody>
                  <a:tcPr/>
                </a:tc>
              </a:tr>
              <a:tr h="370840">
                <a:tc>
                  <a:txBody>
                    <a:bodyPr/>
                    <a:lstStyle/>
                    <a:p>
                      <a:r>
                        <a:rPr lang="de-DE" dirty="0" smtClean="0">
                          <a:solidFill>
                            <a:srgbClr val="FF0000"/>
                          </a:solidFill>
                        </a:rPr>
                        <a:t>Investitionen in Sachanlagen:                   200</a:t>
                      </a:r>
                    </a:p>
                  </a:txBody>
                  <a:tcPr/>
                </a:tc>
              </a:tr>
            </a:tbl>
          </a:graphicData>
        </a:graphic>
      </p:graphicFrame>
      <p:graphicFrame>
        <p:nvGraphicFramePr>
          <p:cNvPr id="9" name="Tabelle 8"/>
          <p:cNvGraphicFramePr>
            <a:graphicFrameLocks noGrp="1"/>
          </p:cNvGraphicFramePr>
          <p:nvPr/>
        </p:nvGraphicFramePr>
        <p:xfrm>
          <a:off x="5277834" y="3033756"/>
          <a:ext cx="722926" cy="365760"/>
        </p:xfrm>
        <a:graphic>
          <a:graphicData uri="http://schemas.openxmlformats.org/drawingml/2006/table">
            <a:tbl>
              <a:tblPr firstRow="1" bandRow="1">
                <a:tableStyleId>{5C22544A-7EE6-4342-B048-85BDC9FD1C3A}</a:tableStyleId>
              </a:tblPr>
              <a:tblGrid>
                <a:gridCol w="722926"/>
              </a:tblGrid>
              <a:tr h="316195">
                <a:tc>
                  <a:txBody>
                    <a:bodyPr/>
                    <a:lstStyle/>
                    <a:p>
                      <a:r>
                        <a:rPr lang="de-DE" dirty="0" smtClean="0">
                          <a:solidFill>
                            <a:schemeClr val="tx1"/>
                          </a:solidFill>
                        </a:rPr>
                        <a:t>1500</a:t>
                      </a:r>
                      <a:endParaRPr lang="de-DE"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prst="relaxedInset"/>
                      <a:lightRig rig="flood" dir="t"/>
                    </a:cell3D>
                    <a:solidFill>
                      <a:schemeClr val="tx2">
                        <a:lumMod val="20000"/>
                        <a:lumOff val="80000"/>
                      </a:schemeClr>
                    </a:solidFill>
                  </a:tcPr>
                </a:tc>
              </a:tr>
            </a:tbl>
          </a:graphicData>
        </a:graphic>
      </p:graphicFrame>
      <p:graphicFrame>
        <p:nvGraphicFramePr>
          <p:cNvPr id="16" name="Tabelle 15"/>
          <p:cNvGraphicFramePr>
            <a:graphicFrameLocks noGrp="1"/>
          </p:cNvGraphicFramePr>
          <p:nvPr/>
        </p:nvGraphicFramePr>
        <p:xfrm>
          <a:off x="5270901" y="3386247"/>
          <a:ext cx="722926" cy="365760"/>
        </p:xfrm>
        <a:graphic>
          <a:graphicData uri="http://schemas.openxmlformats.org/drawingml/2006/table">
            <a:tbl>
              <a:tblPr firstRow="1" bandRow="1">
                <a:tableStyleId>{5C22544A-7EE6-4342-B048-85BDC9FD1C3A}</a:tableStyleId>
              </a:tblPr>
              <a:tblGrid>
                <a:gridCol w="722926"/>
              </a:tblGrid>
              <a:tr h="316195">
                <a:tc>
                  <a:txBody>
                    <a:bodyPr/>
                    <a:lstStyle/>
                    <a:p>
                      <a:r>
                        <a:rPr lang="de-DE" dirty="0" smtClean="0">
                          <a:solidFill>
                            <a:schemeClr val="tx1"/>
                          </a:solidFill>
                        </a:rPr>
                        <a:t>1100</a:t>
                      </a:r>
                      <a:endParaRPr lang="de-DE"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prst="relaxedInset"/>
                      <a:lightRig rig="flood" dir="t"/>
                    </a:cell3D>
                    <a:solidFill>
                      <a:schemeClr val="bg1"/>
                    </a:solidFill>
                  </a:tcPr>
                </a:tc>
              </a:tr>
            </a:tbl>
          </a:graphicData>
        </a:graphic>
      </p:graphicFrame>
      <p:graphicFrame>
        <p:nvGraphicFramePr>
          <p:cNvPr id="17" name="Tabelle 16"/>
          <p:cNvGraphicFramePr>
            <a:graphicFrameLocks noGrp="1"/>
          </p:cNvGraphicFramePr>
          <p:nvPr/>
        </p:nvGraphicFramePr>
        <p:xfrm>
          <a:off x="5270901" y="3777620"/>
          <a:ext cx="722926" cy="365760"/>
        </p:xfrm>
        <a:graphic>
          <a:graphicData uri="http://schemas.openxmlformats.org/drawingml/2006/table">
            <a:tbl>
              <a:tblPr firstRow="1" bandRow="1">
                <a:tableStyleId>{5C22544A-7EE6-4342-B048-85BDC9FD1C3A}</a:tableStyleId>
              </a:tblPr>
              <a:tblGrid>
                <a:gridCol w="722926"/>
              </a:tblGrid>
              <a:tr h="316195">
                <a:tc>
                  <a:txBody>
                    <a:bodyPr/>
                    <a:lstStyle/>
                    <a:p>
                      <a:r>
                        <a:rPr lang="de-DE" dirty="0" smtClean="0">
                          <a:solidFill>
                            <a:schemeClr val="tx1"/>
                          </a:solidFill>
                        </a:rPr>
                        <a:t>1000</a:t>
                      </a:r>
                      <a:endParaRPr lang="de-DE"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prst="relaxedInset"/>
                      <a:lightRig rig="flood" dir="t"/>
                    </a:cell3D>
                    <a:solidFill>
                      <a:schemeClr val="tx2">
                        <a:lumMod val="20000"/>
                        <a:lumOff val="80000"/>
                      </a:schemeClr>
                    </a:solidFill>
                  </a:tcPr>
                </a:tc>
              </a:tr>
            </a:tbl>
          </a:graphicData>
        </a:graphic>
      </p:graphicFrame>
      <p:graphicFrame>
        <p:nvGraphicFramePr>
          <p:cNvPr id="19" name="Tabelle 18"/>
          <p:cNvGraphicFramePr>
            <a:graphicFrameLocks noGrp="1"/>
          </p:cNvGraphicFramePr>
          <p:nvPr/>
        </p:nvGraphicFramePr>
        <p:xfrm>
          <a:off x="5270901" y="4143380"/>
          <a:ext cx="722926" cy="365760"/>
        </p:xfrm>
        <a:graphic>
          <a:graphicData uri="http://schemas.openxmlformats.org/drawingml/2006/table">
            <a:tbl>
              <a:tblPr firstRow="1" bandRow="1">
                <a:tableStyleId>{5C22544A-7EE6-4342-B048-85BDC9FD1C3A}</a:tableStyleId>
              </a:tblPr>
              <a:tblGrid>
                <a:gridCol w="722926"/>
              </a:tblGrid>
              <a:tr h="316195">
                <a:tc>
                  <a:txBody>
                    <a:bodyPr/>
                    <a:lstStyle/>
                    <a:p>
                      <a:r>
                        <a:rPr lang="de-DE" dirty="0" smtClean="0">
                          <a:solidFill>
                            <a:schemeClr val="tx1"/>
                          </a:solidFill>
                        </a:rPr>
                        <a:t>1050</a:t>
                      </a:r>
                      <a:endParaRPr lang="de-DE"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prst="relaxedInset"/>
                      <a:lightRig rig="flood" dir="t"/>
                    </a:cell3D>
                    <a:solidFill>
                      <a:schemeClr val="bg1"/>
                    </a:solidFill>
                  </a:tcPr>
                </a:tc>
              </a:tr>
            </a:tbl>
          </a:graphicData>
        </a:graphic>
      </p:graphicFrame>
      <p:graphicFrame>
        <p:nvGraphicFramePr>
          <p:cNvPr id="20" name="Tabelle 19"/>
          <p:cNvGraphicFramePr>
            <a:graphicFrameLocks noGrp="1"/>
          </p:cNvGraphicFramePr>
          <p:nvPr/>
        </p:nvGraphicFramePr>
        <p:xfrm>
          <a:off x="5270901" y="4500570"/>
          <a:ext cx="722926" cy="365760"/>
        </p:xfrm>
        <a:graphic>
          <a:graphicData uri="http://schemas.openxmlformats.org/drawingml/2006/table">
            <a:tbl>
              <a:tblPr firstRow="1" bandRow="1">
                <a:tableStyleId>{5C22544A-7EE6-4342-B048-85BDC9FD1C3A}</a:tableStyleId>
              </a:tblPr>
              <a:tblGrid>
                <a:gridCol w="722926"/>
              </a:tblGrid>
              <a:tr h="316195">
                <a:tc>
                  <a:txBody>
                    <a:bodyPr/>
                    <a:lstStyle/>
                    <a:p>
                      <a:r>
                        <a:rPr lang="de-DE" dirty="0" smtClean="0">
                          <a:solidFill>
                            <a:schemeClr val="tx1"/>
                          </a:solidFill>
                        </a:rPr>
                        <a:t>1450</a:t>
                      </a:r>
                      <a:endParaRPr lang="de-DE"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prst="relaxedInset"/>
                      <a:lightRig rig="flood" dir="t"/>
                    </a:cell3D>
                    <a:solidFill>
                      <a:schemeClr val="tx2">
                        <a:lumMod val="20000"/>
                        <a:lumOff val="80000"/>
                      </a:schemeClr>
                    </a:solidFill>
                  </a:tcPr>
                </a:tc>
              </a:tr>
            </a:tbl>
          </a:graphicData>
        </a:graphic>
      </p:graphicFrame>
      <p:graphicFrame>
        <p:nvGraphicFramePr>
          <p:cNvPr id="21" name="Tabelle 20"/>
          <p:cNvGraphicFramePr>
            <a:graphicFrameLocks noGrp="1"/>
          </p:cNvGraphicFramePr>
          <p:nvPr/>
        </p:nvGraphicFramePr>
        <p:xfrm>
          <a:off x="5270901" y="4857760"/>
          <a:ext cx="722926" cy="365760"/>
        </p:xfrm>
        <a:graphic>
          <a:graphicData uri="http://schemas.openxmlformats.org/drawingml/2006/table">
            <a:tbl>
              <a:tblPr firstRow="1" bandRow="1">
                <a:tableStyleId>{5C22544A-7EE6-4342-B048-85BDC9FD1C3A}</a:tableStyleId>
              </a:tblPr>
              <a:tblGrid>
                <a:gridCol w="722926"/>
              </a:tblGrid>
              <a:tr h="316195">
                <a:tc>
                  <a:txBody>
                    <a:bodyPr/>
                    <a:lstStyle/>
                    <a:p>
                      <a:r>
                        <a:rPr lang="de-DE" dirty="0" smtClean="0">
                          <a:solidFill>
                            <a:schemeClr val="tx1"/>
                          </a:solidFill>
                        </a:rPr>
                        <a:t>1450</a:t>
                      </a:r>
                      <a:endParaRPr lang="de-DE"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prst="relaxedInset"/>
                      <a:lightRig rig="flood" dir="t"/>
                    </a:cell3D>
                    <a:solidFill>
                      <a:schemeClr val="bg1"/>
                    </a:solidFill>
                  </a:tcPr>
                </a:tc>
              </a:tr>
            </a:tbl>
          </a:graphicData>
        </a:graphic>
      </p:graphicFrame>
      <p:graphicFrame>
        <p:nvGraphicFramePr>
          <p:cNvPr id="22" name="Tabelle 21"/>
          <p:cNvGraphicFramePr>
            <a:graphicFrameLocks noGrp="1"/>
          </p:cNvGraphicFramePr>
          <p:nvPr/>
        </p:nvGraphicFramePr>
        <p:xfrm>
          <a:off x="5270901" y="5257678"/>
          <a:ext cx="722926" cy="365760"/>
        </p:xfrm>
        <a:graphic>
          <a:graphicData uri="http://schemas.openxmlformats.org/drawingml/2006/table">
            <a:tbl>
              <a:tblPr firstRow="1" bandRow="1">
                <a:tableStyleId>{5C22544A-7EE6-4342-B048-85BDC9FD1C3A}</a:tableStyleId>
              </a:tblPr>
              <a:tblGrid>
                <a:gridCol w="722926"/>
              </a:tblGrid>
              <a:tr h="316195">
                <a:tc>
                  <a:txBody>
                    <a:bodyPr/>
                    <a:lstStyle/>
                    <a:p>
                      <a:r>
                        <a:rPr lang="de-DE" dirty="0" smtClean="0">
                          <a:solidFill>
                            <a:schemeClr val="bg2">
                              <a:lumMod val="50000"/>
                            </a:schemeClr>
                          </a:solidFill>
                        </a:rPr>
                        <a:t>1350</a:t>
                      </a:r>
                      <a:endParaRPr lang="de-DE" dirty="0">
                        <a:solidFill>
                          <a:schemeClr val="bg2">
                            <a:lumMod val="50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prst="relaxedInset"/>
                      <a:lightRig rig="flood" dir="t"/>
                    </a:cell3D>
                    <a:solidFill>
                      <a:schemeClr val="tx2">
                        <a:lumMod val="20000"/>
                        <a:lumOff val="80000"/>
                      </a:schemeClr>
                    </a:solidFill>
                  </a:tcPr>
                </a:tc>
              </a:tr>
            </a:tbl>
          </a:graphicData>
        </a:graphic>
      </p:graphicFrame>
      <p:graphicFrame>
        <p:nvGraphicFramePr>
          <p:cNvPr id="12" name="Tabelle 11"/>
          <p:cNvGraphicFramePr>
            <a:graphicFrameLocks noGrp="1"/>
          </p:cNvGraphicFramePr>
          <p:nvPr/>
        </p:nvGraphicFramePr>
        <p:xfrm>
          <a:off x="5264209" y="5624842"/>
          <a:ext cx="722926" cy="365760"/>
        </p:xfrm>
        <a:graphic>
          <a:graphicData uri="http://schemas.openxmlformats.org/drawingml/2006/table">
            <a:tbl>
              <a:tblPr firstRow="1" bandRow="1">
                <a:tableStyleId>{5C22544A-7EE6-4342-B048-85BDC9FD1C3A}</a:tableStyleId>
              </a:tblPr>
              <a:tblGrid>
                <a:gridCol w="722926"/>
              </a:tblGrid>
              <a:tr h="316195">
                <a:tc>
                  <a:txBody>
                    <a:bodyPr/>
                    <a:lstStyle/>
                    <a:p>
                      <a:r>
                        <a:rPr lang="de-DE" dirty="0" smtClean="0">
                          <a:solidFill>
                            <a:srgbClr val="FF0000"/>
                          </a:solidFill>
                        </a:rPr>
                        <a:t>1150</a:t>
                      </a:r>
                      <a:endParaRPr lang="de-DE" dirty="0">
                        <a:solidFill>
                          <a:srgbClr val="FF00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prst="relaxedInset"/>
                      <a:lightRig rig="flood" dir="t"/>
                    </a:cell3D>
                    <a:solidFill>
                      <a:schemeClr val="bg1"/>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linds(horizontal)">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linds(horizontal)">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linds(horizontal)">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blinds(horizontal)">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linds(horizontal)">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Wiederholung</a:t>
            </a:r>
            <a:endParaRPr lang="de-DE" dirty="0"/>
          </a:p>
        </p:txBody>
      </p:sp>
      <p:sp>
        <p:nvSpPr>
          <p:cNvPr id="3" name="Inhaltsplatzhalter 2"/>
          <p:cNvSpPr>
            <a:spLocks noGrp="1"/>
          </p:cNvSpPr>
          <p:nvPr>
            <p:ph sz="quarter" idx="1"/>
          </p:nvPr>
        </p:nvSpPr>
        <p:spPr/>
        <p:txBody>
          <a:bodyPr/>
          <a:lstStyle/>
          <a:p>
            <a:endParaRPr lang="de-DE" dirty="0" smtClean="0"/>
          </a:p>
          <a:p>
            <a:endParaRPr lang="de-DE" dirty="0" smtClean="0"/>
          </a:p>
          <a:p>
            <a:r>
              <a:rPr lang="de-DE" dirty="0" smtClean="0"/>
              <a:t>Alles verstanden?</a:t>
            </a:r>
            <a:endParaRPr lang="de-DE"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Mittagspause</a:t>
            </a:r>
            <a:endParaRPr lang="de-DE" dirty="0"/>
          </a:p>
        </p:txBody>
      </p:sp>
      <p:sp>
        <p:nvSpPr>
          <p:cNvPr id="3" name="Inhaltsplatzhalter 2"/>
          <p:cNvSpPr>
            <a:spLocks noGrp="1"/>
          </p:cNvSpPr>
          <p:nvPr>
            <p:ph sz="quarter" idx="1"/>
          </p:nvPr>
        </p:nvSpPr>
        <p:spPr/>
        <p:txBody>
          <a:bodyPr/>
          <a:lstStyle/>
          <a:p>
            <a:r>
              <a:rPr lang="de-DE" dirty="0" smtClean="0"/>
              <a:t>Bitte um 13:00 wieder hier.</a:t>
            </a:r>
            <a:endParaRPr lang="de-DE"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Motivationsspiel</a:t>
            </a:r>
            <a:endParaRPr lang="de-DE" dirty="0"/>
          </a:p>
        </p:txBody>
      </p:sp>
      <p:sp>
        <p:nvSpPr>
          <p:cNvPr id="3" name="Inhaltsplatzhalter 2"/>
          <p:cNvSpPr>
            <a:spLocks noGrp="1"/>
          </p:cNvSpPr>
          <p:nvPr>
            <p:ph sz="quarter" idx="1"/>
          </p:nvPr>
        </p:nvSpPr>
        <p:spPr/>
        <p:txBody>
          <a:bodyPr/>
          <a:lstStyle/>
          <a:p>
            <a:r>
              <a:rPr lang="de-DE" dirty="0" smtClean="0"/>
              <a:t>Die Regeln:</a:t>
            </a:r>
          </a:p>
          <a:p>
            <a:r>
              <a:rPr lang="de-DE" dirty="0" smtClean="0"/>
              <a:t>Jede Gruppe spielt als Team</a:t>
            </a:r>
          </a:p>
          <a:p>
            <a:r>
              <a:rPr lang="de-DE" dirty="0" smtClean="0"/>
              <a:t>Maximale Beratungszeit: 2 Min</a:t>
            </a:r>
          </a:p>
          <a:p>
            <a:r>
              <a:rPr lang="de-DE" dirty="0" smtClean="0"/>
              <a:t>Zielsetzung der Geschäftsführung: „Sammeln Sie so viele Punkte, wie möglich!“</a:t>
            </a:r>
          </a:p>
          <a:p>
            <a:r>
              <a:rPr lang="de-DE" dirty="0" smtClean="0"/>
              <a:t>Kommunikation zwischen Gruppen erlaubt.</a:t>
            </a:r>
          </a:p>
          <a:p>
            <a:r>
              <a:rPr lang="de-DE" dirty="0" smtClean="0"/>
              <a:t>KEINE GEWALT!</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Punktetafel</a:t>
            </a:r>
            <a:endParaRPr lang="de-DE" dirty="0"/>
          </a:p>
        </p:txBody>
      </p:sp>
      <p:graphicFrame>
        <p:nvGraphicFramePr>
          <p:cNvPr id="4" name="Tabelle 3"/>
          <p:cNvGraphicFramePr>
            <a:graphicFrameLocks noGrp="1"/>
          </p:cNvGraphicFramePr>
          <p:nvPr/>
        </p:nvGraphicFramePr>
        <p:xfrm>
          <a:off x="500034" y="1357298"/>
          <a:ext cx="8215368" cy="4786344"/>
        </p:xfrm>
        <a:graphic>
          <a:graphicData uri="http://schemas.openxmlformats.org/drawingml/2006/table">
            <a:tbl>
              <a:tblPr/>
              <a:tblGrid>
                <a:gridCol w="1026921"/>
                <a:gridCol w="1026921"/>
                <a:gridCol w="1026921"/>
                <a:gridCol w="1026921"/>
                <a:gridCol w="1026921"/>
                <a:gridCol w="1026921"/>
                <a:gridCol w="1026921"/>
                <a:gridCol w="1026921"/>
              </a:tblGrid>
              <a:tr h="598293">
                <a:tc gridSpan="2">
                  <a:txBody>
                    <a:bodyPr/>
                    <a:lstStyle/>
                    <a:p>
                      <a:pPr algn="ctr" fontAlgn="b"/>
                      <a:r>
                        <a:rPr lang="de-DE" sz="1800" b="1" i="0" u="none" strike="noStrike" dirty="0">
                          <a:solidFill>
                            <a:srgbClr val="000000"/>
                          </a:solidFill>
                          <a:latin typeface="Calibri"/>
                        </a:rPr>
                        <a:t>Gruppe 1</a:t>
                      </a:r>
                    </a:p>
                  </a:txBody>
                  <a:tcPr marL="7520" marR="7520" marT="75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gridSpan="2">
                  <a:txBody>
                    <a:bodyPr/>
                    <a:lstStyle/>
                    <a:p>
                      <a:pPr algn="ctr" fontAlgn="b"/>
                      <a:r>
                        <a:rPr lang="de-DE" sz="1800" b="1" i="0" u="none" strike="noStrike" dirty="0">
                          <a:solidFill>
                            <a:srgbClr val="000000"/>
                          </a:solidFill>
                          <a:latin typeface="Calibri"/>
                        </a:rPr>
                        <a:t>Gruppe 2</a:t>
                      </a:r>
                    </a:p>
                  </a:txBody>
                  <a:tcPr marL="7520" marR="7520" marT="75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gridSpan="2">
                  <a:txBody>
                    <a:bodyPr/>
                    <a:lstStyle/>
                    <a:p>
                      <a:pPr algn="ctr" fontAlgn="b"/>
                      <a:r>
                        <a:rPr lang="de-DE" sz="1800" b="1" i="0" u="none" strike="noStrike">
                          <a:solidFill>
                            <a:srgbClr val="000000"/>
                          </a:solidFill>
                          <a:latin typeface="Calibri"/>
                        </a:rPr>
                        <a:t>Gruppe 3</a:t>
                      </a:r>
                    </a:p>
                  </a:txBody>
                  <a:tcPr marL="7520" marR="7520" marT="75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c gridSpan="2">
                  <a:txBody>
                    <a:bodyPr/>
                    <a:lstStyle/>
                    <a:p>
                      <a:pPr algn="ctr" fontAlgn="b"/>
                      <a:r>
                        <a:rPr lang="de-DE" sz="1800" b="1" i="0" u="none" strike="noStrike" dirty="0">
                          <a:solidFill>
                            <a:srgbClr val="000000"/>
                          </a:solidFill>
                          <a:latin typeface="Calibri"/>
                        </a:rPr>
                        <a:t>Gruppe 4</a:t>
                      </a:r>
                    </a:p>
                  </a:txBody>
                  <a:tcPr marL="7520" marR="7520" marT="75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de-DE"/>
                    </a:p>
                  </a:txBody>
                  <a:tcPr/>
                </a:tc>
              </a:tr>
              <a:tr h="598293">
                <a:tc>
                  <a:txBody>
                    <a:bodyPr/>
                    <a:lstStyle/>
                    <a:p>
                      <a:pPr algn="ctr" fontAlgn="b"/>
                      <a:r>
                        <a:rPr lang="de-DE" sz="1800" b="1" i="0" u="none" strike="noStrike" dirty="0">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dirty="0">
                          <a:solidFill>
                            <a:srgbClr val="000000"/>
                          </a:solidFill>
                          <a:latin typeface="Calibri"/>
                        </a:rPr>
                        <a:t>2</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dirty="0">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dirty="0">
                          <a:solidFill>
                            <a:srgbClr val="000000"/>
                          </a:solidFill>
                          <a:latin typeface="Calibri"/>
                        </a:rPr>
                        <a:t>2</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dirty="0">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dirty="0">
                          <a:solidFill>
                            <a:srgbClr val="000000"/>
                          </a:solidFill>
                          <a:latin typeface="Calibri"/>
                        </a:rPr>
                        <a:t>2</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dirty="0">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a:solidFill>
                            <a:srgbClr val="000000"/>
                          </a:solidFill>
                          <a:latin typeface="Calibri"/>
                        </a:rPr>
                        <a:t>2</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8293">
                <a:tc>
                  <a:txBody>
                    <a:bodyPr/>
                    <a:lstStyle/>
                    <a:p>
                      <a:pPr algn="ctr" fontAlgn="b"/>
                      <a:r>
                        <a:rPr lang="de-DE" sz="1800" b="1" i="0" u="none" strike="noStrike" dirty="0">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dirty="0">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dirty="0">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a:solidFill>
                            <a:srgbClr val="000000"/>
                          </a:solidFill>
                          <a:latin typeface="Calibri"/>
                        </a:rPr>
                        <a:t>6</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8293">
                <a:tc>
                  <a:txBody>
                    <a:bodyPr/>
                    <a:lstStyle/>
                    <a:p>
                      <a:pPr algn="ctr" fontAlgn="b"/>
                      <a:r>
                        <a:rPr lang="de-DE" sz="1800" b="1" i="0" u="none" strike="noStrike">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a:solidFill>
                            <a:srgbClr val="000000"/>
                          </a:solidFill>
                          <a:latin typeface="Calibri"/>
                        </a:rPr>
                        <a:t>0</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dirty="0">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dirty="0">
                          <a:solidFill>
                            <a:srgbClr val="000000"/>
                          </a:solidFill>
                          <a:latin typeface="Calibri"/>
                        </a:rPr>
                        <a:t>0</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dirty="0">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dirty="0">
                          <a:solidFill>
                            <a:srgbClr val="000000"/>
                          </a:solidFill>
                          <a:latin typeface="Calibri"/>
                        </a:rPr>
                        <a:t>4</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a:solidFill>
                            <a:srgbClr val="000000"/>
                          </a:solidFill>
                          <a:latin typeface="Calibri"/>
                        </a:rPr>
                        <a:t>4</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8293">
                <a:tc>
                  <a:txBody>
                    <a:bodyPr/>
                    <a:lstStyle/>
                    <a:p>
                      <a:pPr algn="ctr" fontAlgn="b"/>
                      <a:r>
                        <a:rPr lang="de-DE" sz="1800" b="1" i="0" u="none" strike="noStrike" dirty="0">
                          <a:solidFill>
                            <a:srgbClr val="000000"/>
                          </a:solidFill>
                          <a:latin typeface="Calibri"/>
                        </a:rPr>
                        <a:t>Grün</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800" b="1" i="0" u="none" strike="noStrike">
                          <a:solidFill>
                            <a:srgbClr val="000000"/>
                          </a:solidFill>
                          <a:latin typeface="Calibri"/>
                        </a:rPr>
                        <a:t>-6</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dirty="0">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800" b="1" i="0" u="none" strike="noStrike">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8293">
                <a:tc>
                  <a:txBody>
                    <a:bodyPr/>
                    <a:lstStyle/>
                    <a:p>
                      <a:pPr algn="ctr" fontAlgn="b"/>
                      <a:r>
                        <a:rPr lang="de-DE" sz="1800" b="1" i="0" u="none" strike="noStrike" dirty="0">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de-DE" sz="1800" b="1" i="0" u="none" strike="noStrike" dirty="0">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de-DE" sz="1800" b="1" i="0" u="none" strike="noStrike">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de-DE" sz="1800" b="1" i="0" u="none" strike="noStrike">
                          <a:solidFill>
                            <a:srgbClr val="000000"/>
                          </a:solidFill>
                          <a:latin typeface="Calibri"/>
                        </a:rPr>
                        <a:t>Rot</a:t>
                      </a:r>
                    </a:p>
                  </a:txBody>
                  <a:tcPr marL="7520" marR="7520" marT="752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6161"/>
                    </a:solidFill>
                  </a:tcPr>
                </a:tc>
                <a:tc>
                  <a:txBody>
                    <a:bodyPr/>
                    <a:lstStyle/>
                    <a:p>
                      <a:pPr algn="ctr" fontAlgn="b"/>
                      <a:r>
                        <a:rPr lang="de-DE" sz="1800" b="1" i="0" u="none" strike="noStrike" dirty="0">
                          <a:solidFill>
                            <a:srgbClr val="000000"/>
                          </a:solidFill>
                          <a:latin typeface="Calibri"/>
                        </a:rPr>
                        <a:t>-1</a:t>
                      </a:r>
                    </a:p>
                  </a:txBody>
                  <a:tcPr marL="7520" marR="7520" marT="752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98293">
                <a:tc>
                  <a:txBody>
                    <a:bodyPr/>
                    <a:lstStyle/>
                    <a:p>
                      <a:pPr algn="l" fontAlgn="b"/>
                      <a:endParaRPr lang="de-DE" sz="900" b="0" i="0" u="none" strike="noStrike">
                        <a:solidFill>
                          <a:srgbClr val="000000"/>
                        </a:solidFill>
                        <a:latin typeface="Calibri"/>
                      </a:endParaRPr>
                    </a:p>
                  </a:txBody>
                  <a:tcPr marL="7520" marR="7520" marT="75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de-DE" sz="900" b="0" i="0" u="none" strike="noStrike">
                        <a:solidFill>
                          <a:srgbClr val="000000"/>
                        </a:solidFill>
                        <a:latin typeface="Calibri"/>
                      </a:endParaRPr>
                    </a:p>
                  </a:txBody>
                  <a:tcPr marL="7520" marR="7520" marT="75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de-DE" sz="900" b="0" i="0" u="none" strike="noStrike" dirty="0">
                        <a:solidFill>
                          <a:srgbClr val="000000"/>
                        </a:solidFill>
                        <a:latin typeface="Calibri"/>
                      </a:endParaRPr>
                    </a:p>
                  </a:txBody>
                  <a:tcPr marL="7520" marR="7520" marT="75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de-DE" sz="900" b="0" i="0" u="none" strike="noStrike">
                        <a:solidFill>
                          <a:srgbClr val="000000"/>
                        </a:solidFill>
                        <a:latin typeface="Calibri"/>
                      </a:endParaRPr>
                    </a:p>
                  </a:txBody>
                  <a:tcPr marL="7520" marR="7520" marT="75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de-DE" sz="900" b="0" i="0" u="none" strike="noStrike" dirty="0">
                        <a:solidFill>
                          <a:srgbClr val="000000"/>
                        </a:solidFill>
                        <a:latin typeface="Calibri"/>
                      </a:endParaRPr>
                    </a:p>
                  </a:txBody>
                  <a:tcPr marL="7520" marR="7520" marT="75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de-DE" sz="900" b="0" i="0" u="none" strike="noStrike">
                        <a:solidFill>
                          <a:srgbClr val="000000"/>
                        </a:solidFill>
                        <a:latin typeface="Calibri"/>
                      </a:endParaRPr>
                    </a:p>
                  </a:txBody>
                  <a:tcPr marL="7520" marR="7520" marT="75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de-DE" sz="900" b="0" i="0" u="none" strike="noStrike">
                        <a:solidFill>
                          <a:srgbClr val="000000"/>
                        </a:solidFill>
                        <a:latin typeface="Calibri"/>
                      </a:endParaRPr>
                    </a:p>
                  </a:txBody>
                  <a:tcPr marL="7520" marR="7520" marT="75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de-DE" sz="900" b="0" i="0" u="none" strike="noStrike">
                        <a:solidFill>
                          <a:srgbClr val="000000"/>
                        </a:solidFill>
                        <a:latin typeface="Calibri"/>
                      </a:endParaRPr>
                    </a:p>
                  </a:txBody>
                  <a:tcPr marL="7520" marR="7520" marT="7520" marB="0" anchor="b">
                    <a:lnL>
                      <a:noFill/>
                    </a:lnL>
                    <a:lnR>
                      <a:noFill/>
                    </a:lnR>
                    <a:lnT w="19050" cap="flat" cmpd="sng" algn="ctr">
                      <a:solidFill>
                        <a:srgbClr val="000000"/>
                      </a:solidFill>
                      <a:prstDash val="solid"/>
                      <a:round/>
                      <a:headEnd type="none" w="med" len="med"/>
                      <a:tailEnd type="none" w="med" len="med"/>
                    </a:lnT>
                    <a:lnB>
                      <a:noFill/>
                    </a:lnB>
                  </a:tcPr>
                </a:tc>
              </a:tr>
              <a:tr h="598293">
                <a:tc gridSpan="8">
                  <a:txBody>
                    <a:bodyPr/>
                    <a:lstStyle/>
                    <a:p>
                      <a:pPr algn="ctr" fontAlgn="b"/>
                      <a:r>
                        <a:rPr lang="de-DE" sz="1800" b="1" i="0" u="none" strike="noStrike" dirty="0">
                          <a:solidFill>
                            <a:srgbClr val="000000"/>
                          </a:solidFill>
                          <a:latin typeface="Calibri"/>
                        </a:rPr>
                        <a:t>Ziel: Sammeln Sie so viele Punkte, wie möglich!</a:t>
                      </a:r>
                    </a:p>
                  </a:txBody>
                  <a:tcPr marL="7520" marR="7520" marT="7520" marB="0" anchor="b">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457200" y="1219200"/>
            <a:ext cx="8229600" cy="4910138"/>
          </a:xfrm>
          <a:prstGeom prst="rect">
            <a:avLst/>
          </a:prstGeom>
          <a:noFill/>
          <a:ln w="9525">
            <a:noFill/>
            <a:round/>
            <a:headEnd/>
            <a:tailEnd/>
          </a:ln>
          <a:effectLst/>
        </p:spPr>
        <p:txBody>
          <a:bodyPr lIns="0" tIns="0" rIns="0" bIns="0" anchor="ctr"/>
          <a:lstStyle/>
          <a:p>
            <a:pPr algn="ctr">
              <a:lnSpc>
                <a:spcPct val="98000"/>
              </a:lnSpc>
              <a:spcBef>
                <a:spcPts val="600"/>
              </a:spcBef>
              <a:buClr>
                <a:srgbClr val="727CA3"/>
              </a:buClr>
              <a:buSzPct val="76000"/>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b="1" dirty="0" err="1">
                <a:solidFill>
                  <a:srgbClr val="000000"/>
                </a:solidFill>
                <a:ea typeface="AR PL ShanHeiSun Uni" charset="0"/>
                <a:cs typeface="AR PL ShanHeiSun Uni" charset="0"/>
              </a:rPr>
              <a:t>Kapitel</a:t>
            </a:r>
            <a:r>
              <a:rPr lang="en-GB" sz="2600" b="1" dirty="0">
                <a:solidFill>
                  <a:srgbClr val="000000"/>
                </a:solidFill>
                <a:ea typeface="AR PL ShanHeiSun Uni" charset="0"/>
                <a:cs typeface="AR PL ShanHeiSun Uni" charset="0"/>
              </a:rPr>
              <a:t> </a:t>
            </a:r>
            <a:r>
              <a:rPr lang="en-GB" sz="2600" b="1" dirty="0" smtClean="0">
                <a:solidFill>
                  <a:srgbClr val="000000"/>
                </a:solidFill>
                <a:ea typeface="AR PL ShanHeiSun Uni" charset="0"/>
                <a:cs typeface="AR PL ShanHeiSun Uni" charset="0"/>
              </a:rPr>
              <a:t>V</a:t>
            </a:r>
            <a:endParaRPr lang="en-GB" sz="2600" b="1" dirty="0">
              <a:solidFill>
                <a:srgbClr val="000000"/>
              </a:solidFill>
              <a:ea typeface="AR PL ShanHeiSun Uni" charset="0"/>
              <a:cs typeface="AR PL ShanHeiSun Uni" charset="0"/>
            </a:endParaRPr>
          </a:p>
          <a:p>
            <a:pPr algn="ctr">
              <a:lnSpc>
                <a:spcPct val="97000"/>
              </a:lnSpc>
              <a:spcBef>
                <a:spcPts val="600"/>
              </a:spcBef>
              <a:buClr>
                <a:srgbClr val="727CA3"/>
              </a:buClr>
              <a:buSzPct val="76000"/>
              <a:buFont typeface="Wingdings 3" pitchFamily="16"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dirty="0" err="1" smtClean="0">
                <a:solidFill>
                  <a:srgbClr val="000000"/>
                </a:solidFill>
                <a:ea typeface="AR PL ShanHeiSun Uni" charset="0"/>
                <a:cs typeface="AR PL ShanHeiSun Uni" charset="0"/>
              </a:rPr>
              <a:t>Führung</a:t>
            </a:r>
            <a:r>
              <a:rPr lang="en-GB" sz="2600" dirty="0" smtClean="0">
                <a:solidFill>
                  <a:srgbClr val="000000"/>
                </a:solidFill>
                <a:ea typeface="AR PL ShanHeiSun Uni" charset="0"/>
                <a:cs typeface="AR PL ShanHeiSun Uni" charset="0"/>
              </a:rPr>
              <a:t> / </a:t>
            </a:r>
            <a:r>
              <a:rPr lang="en-GB" sz="2600" dirty="0" err="1" smtClean="0">
                <a:solidFill>
                  <a:srgbClr val="000000"/>
                </a:solidFill>
                <a:ea typeface="AR PL ShanHeiSun Uni" charset="0"/>
                <a:cs typeface="AR PL ShanHeiSun Uni" charset="0"/>
              </a:rPr>
              <a:t>Strategische</a:t>
            </a:r>
            <a:r>
              <a:rPr lang="en-GB" sz="2600" dirty="0" smtClean="0">
                <a:solidFill>
                  <a:srgbClr val="000000"/>
                </a:solidFill>
                <a:ea typeface="AR PL ShanHeiSun Uni" charset="0"/>
                <a:cs typeface="AR PL ShanHeiSun Uni" charset="0"/>
              </a:rPr>
              <a:t> </a:t>
            </a:r>
            <a:r>
              <a:rPr lang="en-GB" sz="2600" dirty="0" err="1" smtClean="0">
                <a:solidFill>
                  <a:srgbClr val="000000"/>
                </a:solidFill>
                <a:ea typeface="AR PL ShanHeiSun Uni" charset="0"/>
                <a:cs typeface="AR PL ShanHeiSun Uni" charset="0"/>
              </a:rPr>
              <a:t>Kommunikation</a:t>
            </a:r>
            <a:endParaRPr lang="en-GB" sz="2600" dirty="0">
              <a:solidFill>
                <a:srgbClr val="000000"/>
              </a:solidFill>
              <a:ea typeface="AR PL ShanHeiSun Uni" charset="0"/>
              <a:cs typeface="AR PL ShanHeiSun Uni" charset="0"/>
            </a:endParaRPr>
          </a:p>
        </p:txBody>
      </p:sp>
      <p:sp>
        <p:nvSpPr>
          <p:cNvPr id="14338" name="Text Box 2"/>
          <p:cNvSpPr txBox="1">
            <a:spLocks noChangeArrowheads="1"/>
          </p:cNvSpPr>
          <p:nvPr/>
        </p:nvSpPr>
        <p:spPr bwMode="auto">
          <a:xfrm>
            <a:off x="415925" y="4789488"/>
            <a:ext cx="8453438" cy="1417637"/>
          </a:xfrm>
          <a:prstGeom prst="rect">
            <a:avLst/>
          </a:prstGeom>
          <a:noFill/>
          <a:ln w="9525">
            <a:noFill/>
            <a:round/>
            <a:headEnd/>
            <a:tailEnd/>
          </a:ln>
          <a:effectLst/>
        </p:spPr>
        <p:txBody>
          <a:bodyPr lIns="90000" tIns="45000" rIns="90000" bIns="45000"/>
          <a:lstStyle/>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000000"/>
                </a:solidFill>
                <a:ea typeface="AR PL ShanHeiSun Uni" charset="0"/>
                <a:cs typeface="AR PL ShanHeiSun Uni" charset="0"/>
              </a:rPr>
              <a:t>Agenda</a:t>
            </a:r>
          </a:p>
          <a:p>
            <a:pPr>
              <a:buFont typeface="Arial" pitchFamily="34" charset="0"/>
              <a:buChar char="•"/>
            </a:pPr>
            <a:r>
              <a:rPr lang="de-DE" dirty="0" smtClean="0"/>
              <a:t>Was bedeutet Führung?</a:t>
            </a:r>
          </a:p>
          <a:p>
            <a:pPr>
              <a:buFont typeface="Arial" pitchFamily="34" charset="0"/>
              <a:buChar char="•"/>
            </a:pPr>
            <a:r>
              <a:rPr lang="de-DE" dirty="0" smtClean="0"/>
              <a:t>Wo treten häufig Probleme auf?</a:t>
            </a:r>
          </a:p>
          <a:p>
            <a:pPr>
              <a:buFont typeface="Arial" pitchFamily="34" charset="0"/>
              <a:buChar char="•"/>
            </a:pPr>
            <a:r>
              <a:rPr lang="de-DE" dirty="0" smtClean="0"/>
              <a:t>Das Geheimnis der Kommunikation</a:t>
            </a:r>
          </a:p>
          <a:p>
            <a:pPr>
              <a:buFont typeface="Arial" pitchFamily="34" charset="0"/>
              <a:buChar char="•"/>
            </a:pPr>
            <a:r>
              <a:rPr lang="de-DE" dirty="0" smtClean="0"/>
              <a:t>Konfliktlösung</a:t>
            </a:r>
          </a:p>
        </p:txBody>
      </p:sp>
      <p:sp>
        <p:nvSpPr>
          <p:cNvPr id="4" name="Textfeld 3"/>
          <p:cNvSpPr txBox="1"/>
          <p:nvPr/>
        </p:nvSpPr>
        <p:spPr>
          <a:xfrm>
            <a:off x="6858016" y="4143380"/>
            <a:ext cx="551754" cy="246221"/>
          </a:xfrm>
          <a:prstGeom prst="rect">
            <a:avLst/>
          </a:prstGeom>
          <a:noFill/>
        </p:spPr>
        <p:txBody>
          <a:bodyPr wrap="none" rtlCol="0">
            <a:spAutoFit/>
          </a:bodyPr>
          <a:lstStyle/>
          <a:p>
            <a:r>
              <a:rPr lang="de-DE" sz="1000" dirty="0" smtClean="0"/>
              <a:t>Bastian</a:t>
            </a:r>
            <a:endParaRPr lang="de-DE" sz="1000"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bedeutet Führung?</a:t>
            </a:r>
            <a:endParaRPr lang="de-DE" dirty="0"/>
          </a:p>
        </p:txBody>
      </p:sp>
      <p:sp>
        <p:nvSpPr>
          <p:cNvPr id="3" name="Inhaltsplatzhalter 2"/>
          <p:cNvSpPr>
            <a:spLocks noGrp="1"/>
          </p:cNvSpPr>
          <p:nvPr>
            <p:ph sz="quarter" idx="1"/>
          </p:nvPr>
        </p:nvSpPr>
        <p:spPr/>
        <p:txBody>
          <a:bodyPr/>
          <a:lstStyle/>
          <a:p>
            <a:r>
              <a:rPr lang="de-DE" b="1" dirty="0" smtClean="0"/>
              <a:t>„Führung</a:t>
            </a:r>
            <a:r>
              <a:rPr lang="de-DE" dirty="0" smtClean="0"/>
              <a:t> bezeichnet das gezielte Beeinflussen eines Prozesses um bestimmte Ziele zu erreichen “</a:t>
            </a:r>
          </a:p>
          <a:p>
            <a:endParaRPr lang="de-DE" dirty="0" smtClean="0"/>
          </a:p>
          <a:p>
            <a:r>
              <a:rPr lang="de-DE" dirty="0" smtClean="0"/>
              <a:t>„</a:t>
            </a:r>
            <a:r>
              <a:rPr lang="de-DE" b="1" dirty="0" smtClean="0"/>
              <a:t>Führung</a:t>
            </a:r>
            <a:r>
              <a:rPr lang="de-DE" dirty="0" smtClean="0"/>
              <a:t> bezeichnet die Einflussnahme auf die Willensbildung von Individuen innerhalb einer Institution“</a:t>
            </a:r>
          </a:p>
          <a:p>
            <a:endParaRPr lang="de-DE" dirty="0" smtClean="0"/>
          </a:p>
          <a:p>
            <a:r>
              <a:rPr lang="de-DE" sz="2400" i="1" dirty="0" smtClean="0"/>
              <a:t>„Verfallen wir nicht in den Fehler, bei jedem Andersmeinenden entweder an seinem Verstand oder an seinem guten Willen zu zweifeln.“</a:t>
            </a:r>
            <a:r>
              <a:rPr lang="de-DE" dirty="0" smtClean="0"/>
              <a:t/>
            </a:r>
            <a:br>
              <a:rPr lang="de-DE" dirty="0" smtClean="0"/>
            </a:br>
            <a:r>
              <a:rPr lang="de-DE" dirty="0" smtClean="0"/>
              <a:t>	</a:t>
            </a:r>
            <a:r>
              <a:rPr lang="de-DE" sz="1200" dirty="0" smtClean="0"/>
              <a:t>Otto von Bismarck</a:t>
            </a:r>
            <a:br>
              <a:rPr lang="de-DE" sz="1200" dirty="0" smtClean="0"/>
            </a:br>
            <a:r>
              <a:rPr lang="de-DE" sz="1200" dirty="0" smtClean="0"/>
              <a:t>           01.04.1815 - 30.07.1898</a:t>
            </a:r>
            <a:endParaRPr lang="de-DE"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 treten häufig Probleme auf?</a:t>
            </a:r>
          </a:p>
        </p:txBody>
      </p:sp>
      <p:sp>
        <p:nvSpPr>
          <p:cNvPr id="5" name="Rechteck 4"/>
          <p:cNvSpPr/>
          <p:nvPr/>
        </p:nvSpPr>
        <p:spPr>
          <a:xfrm>
            <a:off x="2643174" y="1428736"/>
            <a:ext cx="3571900"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Unternehmensleitung</a:t>
            </a:r>
            <a:endParaRPr lang="de-DE" dirty="0"/>
          </a:p>
        </p:txBody>
      </p:sp>
      <p:sp>
        <p:nvSpPr>
          <p:cNvPr id="7" name="Rechteck 6"/>
          <p:cNvSpPr/>
          <p:nvPr/>
        </p:nvSpPr>
        <p:spPr>
          <a:xfrm>
            <a:off x="2643174" y="3000372"/>
            <a:ext cx="3571900"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Abteilungsleitung</a:t>
            </a:r>
            <a:endParaRPr lang="de-DE" dirty="0"/>
          </a:p>
        </p:txBody>
      </p:sp>
      <p:sp>
        <p:nvSpPr>
          <p:cNvPr id="8" name="Rechteck 7"/>
          <p:cNvSpPr/>
          <p:nvPr/>
        </p:nvSpPr>
        <p:spPr>
          <a:xfrm>
            <a:off x="2643174" y="4714884"/>
            <a:ext cx="3571900"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Mitarbeiter</a:t>
            </a:r>
            <a:endParaRPr lang="de-DE" dirty="0"/>
          </a:p>
        </p:txBody>
      </p:sp>
      <p:cxnSp>
        <p:nvCxnSpPr>
          <p:cNvPr id="10" name="Gekrümmte Verbindung 9"/>
          <p:cNvCxnSpPr>
            <a:stCxn id="5" idx="3"/>
            <a:endCxn id="7" idx="3"/>
          </p:cNvCxnSpPr>
          <p:nvPr/>
        </p:nvCxnSpPr>
        <p:spPr>
          <a:xfrm>
            <a:off x="6215074" y="1857364"/>
            <a:ext cx="1588" cy="1571636"/>
          </a:xfrm>
          <a:prstGeom prst="curvedConnector3">
            <a:avLst>
              <a:gd name="adj1" fmla="val 51702094"/>
            </a:avLst>
          </a:prstGeom>
          <a:ln w="444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Gekrümmte Verbindung 10"/>
          <p:cNvCxnSpPr>
            <a:stCxn id="7" idx="3"/>
            <a:endCxn id="8" idx="3"/>
          </p:cNvCxnSpPr>
          <p:nvPr/>
        </p:nvCxnSpPr>
        <p:spPr>
          <a:xfrm>
            <a:off x="6215074" y="3429000"/>
            <a:ext cx="1588" cy="1714512"/>
          </a:xfrm>
          <a:prstGeom prst="curvedConnector3">
            <a:avLst>
              <a:gd name="adj1" fmla="val 50079990"/>
            </a:avLst>
          </a:prstGeom>
          <a:ln w="444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Gekrümmte Verbindung 15"/>
          <p:cNvCxnSpPr>
            <a:stCxn id="8" idx="1"/>
            <a:endCxn id="7" idx="1"/>
          </p:cNvCxnSpPr>
          <p:nvPr/>
        </p:nvCxnSpPr>
        <p:spPr>
          <a:xfrm rot="10800000">
            <a:off x="2643174" y="3429000"/>
            <a:ext cx="1588" cy="1714512"/>
          </a:xfrm>
          <a:prstGeom prst="curvedConnector3">
            <a:avLst>
              <a:gd name="adj1" fmla="val 36292770"/>
            </a:avLst>
          </a:prstGeom>
          <a:ln w="44450">
            <a:prstDash val="dash"/>
            <a:tailEnd type="arrow"/>
          </a:ln>
        </p:spPr>
        <p:style>
          <a:lnRef idx="1">
            <a:schemeClr val="accent1"/>
          </a:lnRef>
          <a:fillRef idx="0">
            <a:schemeClr val="accent1"/>
          </a:fillRef>
          <a:effectRef idx="0">
            <a:schemeClr val="accent1"/>
          </a:effectRef>
          <a:fontRef idx="minor">
            <a:schemeClr val="tx1"/>
          </a:fontRef>
        </p:style>
      </p:cxnSp>
      <p:cxnSp>
        <p:nvCxnSpPr>
          <p:cNvPr id="20" name="Gekrümmte Verbindung 19"/>
          <p:cNvCxnSpPr>
            <a:stCxn id="7" idx="1"/>
            <a:endCxn id="5" idx="1"/>
          </p:cNvCxnSpPr>
          <p:nvPr/>
        </p:nvCxnSpPr>
        <p:spPr>
          <a:xfrm rot="10800000">
            <a:off x="2643174" y="1857364"/>
            <a:ext cx="1588" cy="1571636"/>
          </a:xfrm>
          <a:prstGeom prst="curvedConnector3">
            <a:avLst>
              <a:gd name="adj1" fmla="val 40347872"/>
            </a:avLst>
          </a:prstGeom>
          <a:ln w="44450">
            <a:prstDash val="dash"/>
            <a:tailEnd type="arrow"/>
          </a:ln>
        </p:spPr>
        <p:style>
          <a:lnRef idx="1">
            <a:schemeClr val="accent1"/>
          </a:lnRef>
          <a:fillRef idx="0">
            <a:schemeClr val="accent1"/>
          </a:fillRef>
          <a:effectRef idx="0">
            <a:schemeClr val="accent1"/>
          </a:effectRef>
          <a:fontRef idx="minor">
            <a:schemeClr val="tx1"/>
          </a:fontRef>
        </p:style>
      </p:cxnSp>
      <p:sp>
        <p:nvSpPr>
          <p:cNvPr id="24" name="Textfeld 23"/>
          <p:cNvSpPr txBox="1"/>
          <p:nvPr/>
        </p:nvSpPr>
        <p:spPr>
          <a:xfrm>
            <a:off x="6143636" y="2357430"/>
            <a:ext cx="2366482" cy="369332"/>
          </a:xfrm>
          <a:prstGeom prst="rect">
            <a:avLst/>
          </a:prstGeom>
          <a:solidFill>
            <a:schemeClr val="bg1"/>
          </a:solidFill>
        </p:spPr>
        <p:txBody>
          <a:bodyPr wrap="none" rtlCol="0">
            <a:spAutoFit/>
          </a:bodyPr>
          <a:lstStyle/>
          <a:p>
            <a:r>
              <a:rPr lang="de-DE" dirty="0" smtClean="0"/>
              <a:t>Entscheidung / Weisung</a:t>
            </a:r>
            <a:endParaRPr lang="de-DE" dirty="0"/>
          </a:p>
        </p:txBody>
      </p:sp>
      <p:sp>
        <p:nvSpPr>
          <p:cNvPr id="25" name="Textfeld 24"/>
          <p:cNvSpPr txBox="1"/>
          <p:nvPr/>
        </p:nvSpPr>
        <p:spPr>
          <a:xfrm>
            <a:off x="6554040" y="4059800"/>
            <a:ext cx="1018356" cy="369332"/>
          </a:xfrm>
          <a:prstGeom prst="rect">
            <a:avLst/>
          </a:prstGeom>
          <a:solidFill>
            <a:schemeClr val="bg1"/>
          </a:solidFill>
        </p:spPr>
        <p:txBody>
          <a:bodyPr wrap="none" rtlCol="0">
            <a:spAutoFit/>
          </a:bodyPr>
          <a:lstStyle/>
          <a:p>
            <a:r>
              <a:rPr lang="de-DE" dirty="0" smtClean="0"/>
              <a:t>Weisung</a:t>
            </a:r>
            <a:endParaRPr lang="de-DE" dirty="0"/>
          </a:p>
        </p:txBody>
      </p:sp>
      <p:sp>
        <p:nvSpPr>
          <p:cNvPr id="26" name="Textfeld 25"/>
          <p:cNvSpPr txBox="1"/>
          <p:nvPr/>
        </p:nvSpPr>
        <p:spPr>
          <a:xfrm>
            <a:off x="1142976" y="4071942"/>
            <a:ext cx="2015039" cy="369332"/>
          </a:xfrm>
          <a:prstGeom prst="rect">
            <a:avLst/>
          </a:prstGeom>
          <a:solidFill>
            <a:schemeClr val="bg1"/>
          </a:solidFill>
        </p:spPr>
        <p:txBody>
          <a:bodyPr wrap="none" rtlCol="0">
            <a:spAutoFit/>
          </a:bodyPr>
          <a:lstStyle/>
          <a:p>
            <a:r>
              <a:rPr lang="de-DE" dirty="0" smtClean="0"/>
              <a:t>Feedback / Leistung</a:t>
            </a:r>
            <a:endParaRPr lang="de-DE" dirty="0"/>
          </a:p>
        </p:txBody>
      </p:sp>
      <p:sp>
        <p:nvSpPr>
          <p:cNvPr id="27" name="Textfeld 26"/>
          <p:cNvSpPr txBox="1"/>
          <p:nvPr/>
        </p:nvSpPr>
        <p:spPr>
          <a:xfrm>
            <a:off x="1071538" y="2416726"/>
            <a:ext cx="2015039" cy="369332"/>
          </a:xfrm>
          <a:prstGeom prst="rect">
            <a:avLst/>
          </a:prstGeom>
          <a:solidFill>
            <a:schemeClr val="bg1"/>
          </a:solidFill>
        </p:spPr>
        <p:txBody>
          <a:bodyPr wrap="none" rtlCol="0">
            <a:spAutoFit/>
          </a:bodyPr>
          <a:lstStyle/>
          <a:p>
            <a:r>
              <a:rPr lang="de-DE" dirty="0" smtClean="0"/>
              <a:t>Feedback / Leistung</a:t>
            </a:r>
            <a:endParaRPr lang="de-DE" dirty="0"/>
          </a:p>
        </p:txBody>
      </p:sp>
      <p:sp>
        <p:nvSpPr>
          <p:cNvPr id="28" name="Gewitterblitz 27"/>
          <p:cNvSpPr/>
          <p:nvPr/>
        </p:nvSpPr>
        <p:spPr>
          <a:xfrm flipH="1">
            <a:off x="6500826" y="1500174"/>
            <a:ext cx="785818" cy="857256"/>
          </a:xfrm>
          <a:prstGeom prst="lightningBolt">
            <a:avLst/>
          </a:prstGeom>
          <a:solidFill>
            <a:srgbClr val="F09E26"/>
          </a:solidFill>
          <a:ln w="3492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Gewitterblitz 28"/>
          <p:cNvSpPr/>
          <p:nvPr/>
        </p:nvSpPr>
        <p:spPr>
          <a:xfrm flipH="1">
            <a:off x="6500826" y="3286124"/>
            <a:ext cx="785818" cy="857256"/>
          </a:xfrm>
          <a:prstGeom prst="lightningBolt">
            <a:avLst/>
          </a:prstGeom>
          <a:solidFill>
            <a:srgbClr val="F09E26"/>
          </a:solidFill>
          <a:ln w="3492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29"/>
          <p:cNvSpPr txBox="1"/>
          <p:nvPr/>
        </p:nvSpPr>
        <p:spPr>
          <a:xfrm>
            <a:off x="1285852" y="5857892"/>
            <a:ext cx="6496779" cy="369332"/>
          </a:xfrm>
          <a:prstGeom prst="rect">
            <a:avLst/>
          </a:prstGeom>
          <a:noFill/>
        </p:spPr>
        <p:txBody>
          <a:bodyPr wrap="none" rtlCol="0">
            <a:spAutoFit/>
          </a:bodyPr>
          <a:lstStyle/>
          <a:p>
            <a:r>
              <a:rPr lang="de-DE" b="1" dirty="0" smtClean="0"/>
              <a:t>Fazit:  Führung ist nur durch gute Kommunikation möglich</a:t>
            </a:r>
            <a:endParaRPr lang="de-DE"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down)">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down)">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24" grpId="0" animBg="1"/>
      <p:bldP spid="25" grpId="0" animBg="1"/>
      <p:bldP spid="26" grpId="0" animBg="1"/>
      <p:bldP spid="27" grpId="0" animBg="1"/>
      <p:bldP spid="28" grpId="0" animBg="1"/>
      <p:bldP spid="29" grpId="0" animBg="1"/>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Die Vision des Unternehmens</a:t>
            </a:r>
          </a:p>
        </p:txBody>
      </p:sp>
      <p:sp>
        <p:nvSpPr>
          <p:cNvPr id="18434" name="Rectangle 2"/>
          <p:cNvSpPr>
            <a:spLocks noGrp="1" noChangeArrowheads="1"/>
          </p:cNvSpPr>
          <p:nvPr>
            <p:ph type="body" idx="4294967295"/>
          </p:nvPr>
        </p:nvSpPr>
        <p:spPr>
          <a:xfrm>
            <a:off x="457200" y="4464050"/>
            <a:ext cx="8229600" cy="1660525"/>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600" i="1"/>
              <a:t>Wenn das Leben keine Vision hat, nach der man strebt, nach der man sich sehnt, die man verwirklichen möchte, dann gibt es auch kein Motiv, sich anzustrengen</a:t>
            </a:r>
            <a:r>
              <a:rPr lang="en-GB" sz="1600"/>
              <a:t>. - Erich Fromm</a:t>
            </a:r>
            <a:br>
              <a:rPr lang="en-GB" sz="1600"/>
            </a:br>
            <a:endParaRPr lang="en-GB" sz="1600"/>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600" i="1"/>
              <a:t>Es gibt keinen günstigen Wind, für den, der nicht weiß, in welche Richtung er segeln will.</a:t>
            </a:r>
            <a:r>
              <a:rPr lang="en-GB" sz="1600"/>
              <a:t> - Wilhelm von Oranien-Nassau, Prinz von Oranien, 1533-1584</a:t>
            </a:r>
          </a:p>
        </p:txBody>
      </p:sp>
      <p:pic>
        <p:nvPicPr>
          <p:cNvPr id="18435" name="Picture 3"/>
          <p:cNvPicPr>
            <a:picLocks noChangeAspect="1" noChangeArrowheads="1"/>
          </p:cNvPicPr>
          <p:nvPr/>
        </p:nvPicPr>
        <p:blipFill>
          <a:blip r:embed="rId3"/>
          <a:srcRect/>
          <a:stretch>
            <a:fillRect/>
          </a:stretch>
        </p:blipFill>
        <p:spPr bwMode="auto">
          <a:xfrm>
            <a:off x="2138363" y="1208088"/>
            <a:ext cx="4867275" cy="3227387"/>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Das Geheimnis der Kommunikation</a:t>
            </a:r>
            <a:endParaRPr lang="de-DE" dirty="0"/>
          </a:p>
        </p:txBody>
      </p:sp>
      <p:sp>
        <p:nvSpPr>
          <p:cNvPr id="3" name="Inhaltsplatzhalter 2"/>
          <p:cNvSpPr>
            <a:spLocks noGrp="1"/>
          </p:cNvSpPr>
          <p:nvPr>
            <p:ph sz="quarter" idx="1"/>
          </p:nvPr>
        </p:nvSpPr>
        <p:spPr/>
        <p:txBody>
          <a:bodyPr/>
          <a:lstStyle/>
          <a:p>
            <a:r>
              <a:rPr lang="de-DE" dirty="0" smtClean="0"/>
              <a:t>Woraus besteht Kommunikation?</a:t>
            </a:r>
          </a:p>
          <a:p>
            <a:pPr lvl="1"/>
            <a:r>
              <a:rPr lang="de-DE" dirty="0" smtClean="0"/>
              <a:t>Verbal</a:t>
            </a:r>
          </a:p>
          <a:p>
            <a:pPr lvl="2"/>
            <a:r>
              <a:rPr lang="de-DE" dirty="0" smtClean="0"/>
              <a:t>Inhalt</a:t>
            </a:r>
          </a:p>
          <a:p>
            <a:pPr lvl="2"/>
            <a:r>
              <a:rPr lang="de-DE" dirty="0" smtClean="0"/>
              <a:t>Aussprache / Tonfall</a:t>
            </a:r>
          </a:p>
          <a:p>
            <a:pPr lvl="1"/>
            <a:r>
              <a:rPr lang="de-DE" dirty="0" smtClean="0"/>
              <a:t>Nonverbal</a:t>
            </a:r>
          </a:p>
          <a:p>
            <a:pPr lvl="2"/>
            <a:r>
              <a:rPr lang="de-DE" dirty="0" smtClean="0"/>
              <a:t>Mimik</a:t>
            </a:r>
          </a:p>
          <a:p>
            <a:pPr lvl="2"/>
            <a:r>
              <a:rPr lang="de-DE" dirty="0" smtClean="0"/>
              <a:t>Gestik</a:t>
            </a:r>
          </a:p>
          <a:p>
            <a:pPr lvl="2"/>
            <a:r>
              <a:rPr lang="de-DE" dirty="0" smtClean="0"/>
              <a:t>Körperhaltung</a:t>
            </a:r>
          </a:p>
          <a:p>
            <a:pPr lvl="2"/>
            <a:r>
              <a:rPr lang="de-DE" dirty="0" smtClean="0"/>
              <a:t>Augenbewegung</a:t>
            </a:r>
            <a:endParaRPr lang="de-DE" dirty="0"/>
          </a:p>
        </p:txBody>
      </p:sp>
      <p:sp>
        <p:nvSpPr>
          <p:cNvPr id="10" name="Geschweifte Klammer links/rechts 9"/>
          <p:cNvSpPr/>
          <p:nvPr/>
        </p:nvSpPr>
        <p:spPr>
          <a:xfrm>
            <a:off x="4500562" y="2214554"/>
            <a:ext cx="857256" cy="214314"/>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r>
              <a:rPr lang="de-DE" dirty="0" smtClean="0"/>
              <a:t>7%</a:t>
            </a:r>
            <a:endParaRPr lang="de-DE" dirty="0"/>
          </a:p>
        </p:txBody>
      </p:sp>
      <p:sp>
        <p:nvSpPr>
          <p:cNvPr id="11" name="Geschweifte Klammer links/rechts 10"/>
          <p:cNvSpPr/>
          <p:nvPr/>
        </p:nvSpPr>
        <p:spPr>
          <a:xfrm>
            <a:off x="4500562" y="2571744"/>
            <a:ext cx="857256" cy="214314"/>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r>
              <a:rPr lang="de-DE" dirty="0" smtClean="0"/>
              <a:t>38%</a:t>
            </a:r>
            <a:endParaRPr lang="de-DE" dirty="0"/>
          </a:p>
        </p:txBody>
      </p:sp>
      <p:sp>
        <p:nvSpPr>
          <p:cNvPr id="12" name="Geschweifte Klammer links/rechts 11"/>
          <p:cNvSpPr/>
          <p:nvPr/>
        </p:nvSpPr>
        <p:spPr>
          <a:xfrm>
            <a:off x="4500562" y="3357562"/>
            <a:ext cx="857256" cy="1285884"/>
          </a:xfrm>
          <a:prstGeom prst="bracePair">
            <a:avLst>
              <a:gd name="adj" fmla="val 382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r>
              <a:rPr lang="de-DE" dirty="0" smtClean="0"/>
              <a:t>55%</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Geheimnis der Kommunikation</a:t>
            </a:r>
            <a:endParaRPr lang="de-DE" dirty="0"/>
          </a:p>
        </p:txBody>
      </p:sp>
      <p:sp>
        <p:nvSpPr>
          <p:cNvPr id="3" name="Inhaltsplatzhalter 2"/>
          <p:cNvSpPr>
            <a:spLocks noGrp="1"/>
          </p:cNvSpPr>
          <p:nvPr>
            <p:ph sz="quarter" idx="1"/>
          </p:nvPr>
        </p:nvSpPr>
        <p:spPr/>
        <p:txBody>
          <a:bodyPr/>
          <a:lstStyle/>
          <a:p>
            <a:r>
              <a:rPr lang="de-DE" dirty="0" smtClean="0"/>
              <a:t>Ziel:  Schnipsen Sie den Tischtennisball aus dem Lauf so weit, wie möglich.</a:t>
            </a:r>
          </a:p>
          <a:p>
            <a:endParaRPr lang="de-DE"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Geheimnis der Kommunikation</a:t>
            </a:r>
            <a:endParaRPr lang="de-DE" dirty="0"/>
          </a:p>
        </p:txBody>
      </p:sp>
      <p:sp>
        <p:nvSpPr>
          <p:cNvPr id="3" name="Inhaltsplatzhalter 2"/>
          <p:cNvSpPr>
            <a:spLocks noGrp="1"/>
          </p:cNvSpPr>
          <p:nvPr>
            <p:ph sz="quarter" idx="1"/>
          </p:nvPr>
        </p:nvSpPr>
        <p:spPr/>
        <p:txBody>
          <a:bodyPr/>
          <a:lstStyle/>
          <a:p>
            <a:r>
              <a:rPr lang="de-DE" dirty="0" smtClean="0"/>
              <a:t>Warum hat der Inhalt so wenig Bedeutung?</a:t>
            </a:r>
            <a:endParaRPr lang="de-DE" dirty="0"/>
          </a:p>
        </p:txBody>
      </p:sp>
      <p:cxnSp>
        <p:nvCxnSpPr>
          <p:cNvPr id="6" name="Gerade Verbindung 5"/>
          <p:cNvCxnSpPr/>
          <p:nvPr/>
        </p:nvCxnSpPr>
        <p:spPr>
          <a:xfrm>
            <a:off x="27859" y="3071810"/>
            <a:ext cx="25003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feld 6"/>
          <p:cNvSpPr txBox="1"/>
          <p:nvPr/>
        </p:nvSpPr>
        <p:spPr>
          <a:xfrm>
            <a:off x="-32" y="2500306"/>
            <a:ext cx="2099357" cy="369332"/>
          </a:xfrm>
          <a:prstGeom prst="rect">
            <a:avLst/>
          </a:prstGeom>
          <a:noFill/>
        </p:spPr>
        <p:txBody>
          <a:bodyPr wrap="none" rtlCol="0">
            <a:spAutoFit/>
          </a:bodyPr>
          <a:lstStyle/>
          <a:p>
            <a:r>
              <a:rPr lang="de-DE" dirty="0" smtClean="0"/>
              <a:t>Bewusstsein (ca. 5%)</a:t>
            </a:r>
            <a:endParaRPr lang="de-DE" dirty="0"/>
          </a:p>
        </p:txBody>
      </p:sp>
      <p:sp>
        <p:nvSpPr>
          <p:cNvPr id="8" name="Textfeld 7"/>
          <p:cNvSpPr txBox="1"/>
          <p:nvPr/>
        </p:nvSpPr>
        <p:spPr>
          <a:xfrm>
            <a:off x="-32" y="3286124"/>
            <a:ext cx="2758191" cy="369332"/>
          </a:xfrm>
          <a:prstGeom prst="rect">
            <a:avLst/>
          </a:prstGeom>
          <a:noFill/>
        </p:spPr>
        <p:txBody>
          <a:bodyPr wrap="none" rtlCol="0">
            <a:spAutoFit/>
          </a:bodyPr>
          <a:lstStyle/>
          <a:p>
            <a:r>
              <a:rPr lang="de-DE" dirty="0" smtClean="0"/>
              <a:t>Unterbewusstsein (ca. 95%)</a:t>
            </a:r>
            <a:endParaRPr lang="de-DE" dirty="0"/>
          </a:p>
        </p:txBody>
      </p:sp>
      <p:cxnSp>
        <p:nvCxnSpPr>
          <p:cNvPr id="9" name="Gerade Verbindung 8"/>
          <p:cNvCxnSpPr/>
          <p:nvPr/>
        </p:nvCxnSpPr>
        <p:spPr>
          <a:xfrm>
            <a:off x="6215074" y="3071810"/>
            <a:ext cx="250033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10595" name="Picture 3"/>
          <p:cNvPicPr>
            <a:picLocks noChangeAspect="1" noChangeArrowheads="1"/>
          </p:cNvPicPr>
          <p:nvPr/>
        </p:nvPicPr>
        <p:blipFill>
          <a:blip r:embed="rId2"/>
          <a:srcRect/>
          <a:stretch>
            <a:fillRect/>
          </a:stretch>
        </p:blipFill>
        <p:spPr bwMode="auto">
          <a:xfrm>
            <a:off x="2719398" y="2122664"/>
            <a:ext cx="3352800" cy="962025"/>
          </a:xfrm>
          <a:prstGeom prst="rect">
            <a:avLst/>
          </a:prstGeom>
          <a:noFill/>
          <a:ln w="9525">
            <a:noFill/>
            <a:miter lim="800000"/>
            <a:headEnd/>
            <a:tailEnd/>
          </a:ln>
          <a:effectLst/>
        </p:spPr>
      </p:pic>
      <p:pic>
        <p:nvPicPr>
          <p:cNvPr id="110596" name="Picture 4"/>
          <p:cNvPicPr>
            <a:picLocks noChangeAspect="1" noChangeArrowheads="1"/>
          </p:cNvPicPr>
          <p:nvPr/>
        </p:nvPicPr>
        <p:blipFill>
          <a:blip r:embed="rId3"/>
          <a:srcRect/>
          <a:stretch>
            <a:fillRect/>
          </a:stretch>
        </p:blipFill>
        <p:spPr bwMode="auto">
          <a:xfrm>
            <a:off x="2714612" y="3091732"/>
            <a:ext cx="3333750" cy="3124200"/>
          </a:xfrm>
          <a:prstGeom prst="rect">
            <a:avLst/>
          </a:prstGeom>
          <a:noFill/>
          <a:ln w="9525">
            <a:noFill/>
            <a:miter lim="800000"/>
            <a:headEnd/>
            <a:tailEnd/>
          </a:ln>
          <a:effectLst/>
        </p:spPr>
      </p:pic>
      <p:sp>
        <p:nvSpPr>
          <p:cNvPr id="12" name="Textfeld 11"/>
          <p:cNvSpPr txBox="1"/>
          <p:nvPr/>
        </p:nvSpPr>
        <p:spPr>
          <a:xfrm>
            <a:off x="6152988" y="2428868"/>
            <a:ext cx="2589876" cy="646331"/>
          </a:xfrm>
          <a:prstGeom prst="rect">
            <a:avLst/>
          </a:prstGeom>
          <a:noFill/>
        </p:spPr>
        <p:txBody>
          <a:bodyPr wrap="none" rtlCol="0">
            <a:spAutoFit/>
          </a:bodyPr>
          <a:lstStyle/>
          <a:p>
            <a:r>
              <a:rPr lang="de-DE" dirty="0" smtClean="0"/>
              <a:t>Bewertet Inhalt (ca. 90 %)</a:t>
            </a:r>
            <a:br>
              <a:rPr lang="de-DE" dirty="0" smtClean="0"/>
            </a:br>
            <a:r>
              <a:rPr lang="de-DE" dirty="0" smtClean="0"/>
              <a:t>Bewertet Haltung (10 %)</a:t>
            </a:r>
            <a:endParaRPr lang="de-DE" dirty="0"/>
          </a:p>
        </p:txBody>
      </p:sp>
      <p:sp>
        <p:nvSpPr>
          <p:cNvPr id="13" name="Rechteck 12"/>
          <p:cNvSpPr/>
          <p:nvPr/>
        </p:nvSpPr>
        <p:spPr>
          <a:xfrm>
            <a:off x="6215074" y="3214686"/>
            <a:ext cx="2714644" cy="646331"/>
          </a:xfrm>
          <a:prstGeom prst="rect">
            <a:avLst/>
          </a:prstGeom>
        </p:spPr>
        <p:txBody>
          <a:bodyPr wrap="square">
            <a:spAutoFit/>
          </a:bodyPr>
          <a:lstStyle/>
          <a:p>
            <a:r>
              <a:rPr lang="de-DE" dirty="0" smtClean="0"/>
              <a:t>Bewertet Inhalt (ca. 10 %)</a:t>
            </a:r>
            <a:br>
              <a:rPr lang="de-DE" dirty="0" smtClean="0"/>
            </a:br>
            <a:r>
              <a:rPr lang="de-DE" dirty="0" smtClean="0"/>
              <a:t>Bewertet Haltung (90 %)</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10595"/>
                                        </p:tgtEl>
                                        <p:attrNameLst>
                                          <p:attrName>style.visibility</p:attrName>
                                        </p:attrNameLst>
                                      </p:cBhvr>
                                      <p:to>
                                        <p:strVal val="visible"/>
                                      </p:to>
                                    </p:set>
                                    <p:anim calcmode="lin" valueType="num">
                                      <p:cBhvr>
                                        <p:cTn id="7" dur="500" fill="hold"/>
                                        <p:tgtEl>
                                          <p:spTgt spid="110595"/>
                                        </p:tgtEl>
                                        <p:attrNameLst>
                                          <p:attrName>ppt_w</p:attrName>
                                        </p:attrNameLst>
                                      </p:cBhvr>
                                      <p:tavLst>
                                        <p:tav tm="0">
                                          <p:val>
                                            <p:fltVal val="0"/>
                                          </p:val>
                                        </p:tav>
                                        <p:tav tm="100000">
                                          <p:val>
                                            <p:strVal val="#ppt_w"/>
                                          </p:val>
                                        </p:tav>
                                      </p:tavLst>
                                    </p:anim>
                                    <p:anim calcmode="lin" valueType="num">
                                      <p:cBhvr>
                                        <p:cTn id="8" dur="500" fill="hold"/>
                                        <p:tgtEl>
                                          <p:spTgt spid="110595"/>
                                        </p:tgtEl>
                                        <p:attrNameLst>
                                          <p:attrName>ppt_h</p:attrName>
                                        </p:attrNameLst>
                                      </p:cBhvr>
                                      <p:tavLst>
                                        <p:tav tm="0">
                                          <p:val>
                                            <p:fltVal val="0"/>
                                          </p:val>
                                        </p:tav>
                                        <p:tav tm="100000">
                                          <p:val>
                                            <p:strVal val="#ppt_h"/>
                                          </p:val>
                                        </p:tav>
                                      </p:tavLst>
                                    </p:anim>
                                    <p:animEffect transition="in" filter="fade">
                                      <p:cBhvr>
                                        <p:cTn id="9" dur="500"/>
                                        <p:tgtEl>
                                          <p:spTgt spid="11059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110596"/>
                                        </p:tgtEl>
                                        <p:attrNameLst>
                                          <p:attrName>style.visibility</p:attrName>
                                        </p:attrNameLst>
                                      </p:cBhvr>
                                      <p:to>
                                        <p:strVal val="visible"/>
                                      </p:to>
                                    </p:set>
                                    <p:animEffect transition="in" filter="wipe(up)">
                                      <p:cBhvr>
                                        <p:cTn id="14" dur="500"/>
                                        <p:tgtEl>
                                          <p:spTgt spid="11059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Geheimnis der Kommunikation</a:t>
            </a:r>
            <a:endParaRPr lang="de-DE" dirty="0"/>
          </a:p>
        </p:txBody>
      </p:sp>
      <p:sp>
        <p:nvSpPr>
          <p:cNvPr id="3" name="Inhaltsplatzhalter 2"/>
          <p:cNvSpPr>
            <a:spLocks noGrp="1"/>
          </p:cNvSpPr>
          <p:nvPr>
            <p:ph sz="quarter" idx="1"/>
          </p:nvPr>
        </p:nvSpPr>
        <p:spPr/>
        <p:txBody>
          <a:bodyPr/>
          <a:lstStyle/>
          <a:p>
            <a:r>
              <a:rPr lang="de-DE" dirty="0" smtClean="0"/>
              <a:t>Die Informationsaufnahme</a:t>
            </a:r>
            <a:endParaRPr lang="de-DE" dirty="0"/>
          </a:p>
        </p:txBody>
      </p:sp>
      <p:pic>
        <p:nvPicPr>
          <p:cNvPr id="111618" name="Picture 2"/>
          <p:cNvPicPr>
            <a:picLocks noChangeAspect="1" noChangeArrowheads="1"/>
          </p:cNvPicPr>
          <p:nvPr/>
        </p:nvPicPr>
        <p:blipFill>
          <a:blip r:embed="rId2"/>
          <a:srcRect/>
          <a:stretch>
            <a:fillRect/>
          </a:stretch>
        </p:blipFill>
        <p:spPr bwMode="auto">
          <a:xfrm>
            <a:off x="3857620" y="2561785"/>
            <a:ext cx="1874822" cy="1676859"/>
          </a:xfrm>
          <a:prstGeom prst="rect">
            <a:avLst/>
          </a:prstGeom>
          <a:noFill/>
          <a:ln w="9525">
            <a:noFill/>
            <a:miter lim="800000"/>
            <a:headEnd/>
            <a:tailEnd/>
          </a:ln>
          <a:effectLst/>
        </p:spPr>
      </p:pic>
      <p:sp>
        <p:nvSpPr>
          <p:cNvPr id="10" name="Textfeld 9"/>
          <p:cNvSpPr txBox="1"/>
          <p:nvPr/>
        </p:nvSpPr>
        <p:spPr>
          <a:xfrm>
            <a:off x="3857620" y="2276033"/>
            <a:ext cx="1865960" cy="369332"/>
          </a:xfrm>
          <a:prstGeom prst="rect">
            <a:avLst/>
          </a:prstGeom>
          <a:noFill/>
        </p:spPr>
        <p:txBody>
          <a:bodyPr wrap="none" rtlCol="0">
            <a:spAutoFit/>
          </a:bodyPr>
          <a:lstStyle/>
          <a:p>
            <a:r>
              <a:rPr lang="de-DE" dirty="0" smtClean="0">
                <a:solidFill>
                  <a:schemeClr val="bg1">
                    <a:lumMod val="65000"/>
                  </a:schemeClr>
                </a:solidFill>
              </a:rPr>
              <a:t>Unterbewusstsein</a:t>
            </a:r>
            <a:endParaRPr lang="de-DE" dirty="0">
              <a:solidFill>
                <a:schemeClr val="bg1">
                  <a:lumMod val="65000"/>
                </a:schemeClr>
              </a:solidFill>
            </a:endParaRPr>
          </a:p>
        </p:txBody>
      </p:sp>
      <p:pic>
        <p:nvPicPr>
          <p:cNvPr id="111624" name="Picture 8" descr="http://www.zeitzuleben.de/shared/img/illu/kommunikation_200x200.gif"/>
          <p:cNvPicPr>
            <a:picLocks noChangeAspect="1" noChangeArrowheads="1"/>
          </p:cNvPicPr>
          <p:nvPr/>
        </p:nvPicPr>
        <p:blipFill>
          <a:blip r:embed="rId3"/>
          <a:srcRect/>
          <a:stretch>
            <a:fillRect/>
          </a:stretch>
        </p:blipFill>
        <p:spPr bwMode="auto">
          <a:xfrm>
            <a:off x="357158" y="3095636"/>
            <a:ext cx="3357586" cy="3119446"/>
          </a:xfrm>
          <a:prstGeom prst="rect">
            <a:avLst/>
          </a:prstGeom>
          <a:noFill/>
        </p:spPr>
      </p:pic>
      <p:cxnSp>
        <p:nvCxnSpPr>
          <p:cNvPr id="15" name="Gerade Verbindung mit Pfeil 14"/>
          <p:cNvCxnSpPr/>
          <p:nvPr/>
        </p:nvCxnSpPr>
        <p:spPr>
          <a:xfrm>
            <a:off x="1571604" y="5238776"/>
            <a:ext cx="1285884"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rot="5400000" flipH="1" flipV="1">
            <a:off x="3607587" y="3702859"/>
            <a:ext cx="642942" cy="571504"/>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5811966" y="2428868"/>
            <a:ext cx="3332066" cy="1200329"/>
          </a:xfrm>
          <a:prstGeom prst="rect">
            <a:avLst/>
          </a:prstGeom>
          <a:noFill/>
        </p:spPr>
        <p:txBody>
          <a:bodyPr wrap="none" rtlCol="0">
            <a:spAutoFit/>
          </a:bodyPr>
          <a:lstStyle/>
          <a:p>
            <a:pPr marL="342900" indent="-342900">
              <a:buAutoNum type="arabicPeriod"/>
            </a:pPr>
            <a:r>
              <a:rPr lang="de-DE" dirty="0" smtClean="0"/>
              <a:t>Filterung der Information</a:t>
            </a:r>
          </a:p>
          <a:p>
            <a:pPr marL="342900" indent="-342900">
              <a:buAutoNum type="arabicPeriod"/>
            </a:pPr>
            <a:r>
              <a:rPr lang="de-DE" dirty="0" smtClean="0"/>
              <a:t>Suche nach ähnlichen, </a:t>
            </a:r>
            <a:br>
              <a:rPr lang="de-DE" dirty="0" smtClean="0"/>
            </a:br>
            <a:r>
              <a:rPr lang="de-DE" dirty="0" smtClean="0"/>
              <a:t>bekannten Informationen</a:t>
            </a:r>
          </a:p>
          <a:p>
            <a:pPr marL="342900" indent="-342900">
              <a:buAutoNum type="arabicPeriod"/>
            </a:pPr>
            <a:r>
              <a:rPr lang="de-DE" dirty="0" smtClean="0"/>
              <a:t>Bewertung dieser Information</a:t>
            </a:r>
            <a:endParaRPr lang="de-DE" dirty="0"/>
          </a:p>
        </p:txBody>
      </p:sp>
      <p:cxnSp>
        <p:nvCxnSpPr>
          <p:cNvPr id="19" name="Gerade Verbindung mit Pfeil 18"/>
          <p:cNvCxnSpPr/>
          <p:nvPr/>
        </p:nvCxnSpPr>
        <p:spPr>
          <a:xfrm rot="5400000" flipH="1" flipV="1">
            <a:off x="3759987" y="3855259"/>
            <a:ext cx="642942" cy="571504"/>
          </a:xfrm>
          <a:prstGeom prst="straightConnector1">
            <a:avLst/>
          </a:prstGeom>
          <a:ln w="34925">
            <a:headEnd type="arrow"/>
            <a:tailEnd type="none"/>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p:nvPr/>
        </p:nvCxnSpPr>
        <p:spPr>
          <a:xfrm>
            <a:off x="1571604" y="4929198"/>
            <a:ext cx="1285884" cy="1588"/>
          </a:xfrm>
          <a:prstGeom prst="straightConnector1">
            <a:avLst/>
          </a:prstGeom>
          <a:ln w="34925">
            <a:headEnd type="arrow"/>
            <a:tailEnd type="none"/>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a:xfrm>
            <a:off x="1928794" y="4643446"/>
            <a:ext cx="1013419" cy="369332"/>
          </a:xfrm>
          <a:prstGeom prst="rect">
            <a:avLst/>
          </a:prstGeom>
          <a:noFill/>
        </p:spPr>
        <p:txBody>
          <a:bodyPr wrap="none" rtlCol="0">
            <a:spAutoFit/>
          </a:bodyPr>
          <a:lstStyle/>
          <a:p>
            <a:pPr marL="342900" indent="-342900"/>
            <a:r>
              <a:rPr lang="de-DE" dirty="0" smtClean="0"/>
              <a:t>Reaktion</a:t>
            </a:r>
            <a:endParaRPr lang="de-DE" dirty="0"/>
          </a:p>
        </p:txBody>
      </p:sp>
      <p:sp>
        <p:nvSpPr>
          <p:cNvPr id="22" name="Textfeld 21"/>
          <p:cNvSpPr txBox="1"/>
          <p:nvPr/>
        </p:nvSpPr>
        <p:spPr>
          <a:xfrm>
            <a:off x="1486879" y="5143512"/>
            <a:ext cx="1277273" cy="369332"/>
          </a:xfrm>
          <a:prstGeom prst="rect">
            <a:avLst/>
          </a:prstGeom>
          <a:noFill/>
        </p:spPr>
        <p:txBody>
          <a:bodyPr wrap="none" rtlCol="0">
            <a:spAutoFit/>
          </a:bodyPr>
          <a:lstStyle/>
          <a:p>
            <a:pPr marL="342900" indent="-342900"/>
            <a:r>
              <a:rPr lang="de-DE" dirty="0" smtClean="0"/>
              <a:t>Information</a:t>
            </a:r>
            <a:endParaRPr lang="de-DE" dirty="0"/>
          </a:p>
        </p:txBody>
      </p:sp>
      <p:sp>
        <p:nvSpPr>
          <p:cNvPr id="23" name="Textfeld 22"/>
          <p:cNvSpPr txBox="1"/>
          <p:nvPr/>
        </p:nvSpPr>
        <p:spPr>
          <a:xfrm>
            <a:off x="3973624" y="5143512"/>
            <a:ext cx="4456028" cy="646331"/>
          </a:xfrm>
          <a:prstGeom prst="rect">
            <a:avLst/>
          </a:prstGeom>
          <a:noFill/>
        </p:spPr>
        <p:txBody>
          <a:bodyPr wrap="none" rtlCol="0">
            <a:spAutoFit/>
          </a:bodyPr>
          <a:lstStyle/>
          <a:p>
            <a:r>
              <a:rPr lang="de-DE" dirty="0" smtClean="0"/>
              <a:t>Aufnahme der Information über Sinnesorgane</a:t>
            </a:r>
            <a:br>
              <a:rPr lang="de-DE" dirty="0" smtClean="0"/>
            </a:br>
            <a:r>
              <a:rPr lang="de-DE" dirty="0" smtClean="0"/>
              <a:t>(</a:t>
            </a:r>
            <a:r>
              <a:rPr lang="de-DE" dirty="0" err="1" smtClean="0"/>
              <a:t>Repräsentationssyteme</a:t>
            </a:r>
            <a:r>
              <a:rPr lang="de-DE" dirty="0" smtClean="0"/>
              <a:t>)</a:t>
            </a:r>
            <a:endParaRPr lang="de-DE" dirty="0"/>
          </a:p>
        </p:txBody>
      </p:sp>
      <p:sp>
        <p:nvSpPr>
          <p:cNvPr id="17" name="Freihandform 16"/>
          <p:cNvSpPr/>
          <p:nvPr/>
        </p:nvSpPr>
        <p:spPr>
          <a:xfrm>
            <a:off x="1352282" y="3721994"/>
            <a:ext cx="1133341" cy="1210614"/>
          </a:xfrm>
          <a:custGeom>
            <a:avLst/>
            <a:gdLst>
              <a:gd name="connsiteX0" fmla="*/ 12879 w 1133341"/>
              <a:gd name="connsiteY0" fmla="*/ 0 h 1210614"/>
              <a:gd name="connsiteX1" fmla="*/ 77273 w 1133341"/>
              <a:gd name="connsiteY1" fmla="*/ 103031 h 1210614"/>
              <a:gd name="connsiteX2" fmla="*/ 90152 w 1133341"/>
              <a:gd name="connsiteY2" fmla="*/ 231820 h 1210614"/>
              <a:gd name="connsiteX3" fmla="*/ 115910 w 1133341"/>
              <a:gd name="connsiteY3" fmla="*/ 309093 h 1210614"/>
              <a:gd name="connsiteX4" fmla="*/ 154546 w 1133341"/>
              <a:gd name="connsiteY4" fmla="*/ 334851 h 1210614"/>
              <a:gd name="connsiteX5" fmla="*/ 193183 w 1133341"/>
              <a:gd name="connsiteY5" fmla="*/ 437882 h 1210614"/>
              <a:gd name="connsiteX6" fmla="*/ 180304 w 1133341"/>
              <a:gd name="connsiteY6" fmla="*/ 927279 h 1210614"/>
              <a:gd name="connsiteX7" fmla="*/ 167425 w 1133341"/>
              <a:gd name="connsiteY7" fmla="*/ 965916 h 1210614"/>
              <a:gd name="connsiteX8" fmla="*/ 128788 w 1133341"/>
              <a:gd name="connsiteY8" fmla="*/ 991674 h 1210614"/>
              <a:gd name="connsiteX9" fmla="*/ 115910 w 1133341"/>
              <a:gd name="connsiteY9" fmla="*/ 1030310 h 1210614"/>
              <a:gd name="connsiteX10" fmla="*/ 77273 w 1133341"/>
              <a:gd name="connsiteY10" fmla="*/ 1043189 h 1210614"/>
              <a:gd name="connsiteX11" fmla="*/ 38636 w 1133341"/>
              <a:gd name="connsiteY11" fmla="*/ 1068947 h 1210614"/>
              <a:gd name="connsiteX12" fmla="*/ 25757 w 1133341"/>
              <a:gd name="connsiteY12" fmla="*/ 1107583 h 1210614"/>
              <a:gd name="connsiteX13" fmla="*/ 64394 w 1133341"/>
              <a:gd name="connsiteY13" fmla="*/ 1120462 h 1210614"/>
              <a:gd name="connsiteX14" fmla="*/ 141667 w 1133341"/>
              <a:gd name="connsiteY14" fmla="*/ 1133341 h 1210614"/>
              <a:gd name="connsiteX15" fmla="*/ 180304 w 1133341"/>
              <a:gd name="connsiteY15" fmla="*/ 1146220 h 1210614"/>
              <a:gd name="connsiteX16" fmla="*/ 309093 w 1133341"/>
              <a:gd name="connsiteY16" fmla="*/ 1171978 h 1210614"/>
              <a:gd name="connsiteX17" fmla="*/ 437881 w 1133341"/>
              <a:gd name="connsiteY17" fmla="*/ 1210614 h 1210614"/>
              <a:gd name="connsiteX18" fmla="*/ 824248 w 1133341"/>
              <a:gd name="connsiteY18" fmla="*/ 1197736 h 1210614"/>
              <a:gd name="connsiteX19" fmla="*/ 953036 w 1133341"/>
              <a:gd name="connsiteY19" fmla="*/ 1184857 h 1210614"/>
              <a:gd name="connsiteX20" fmla="*/ 1004552 w 1133341"/>
              <a:gd name="connsiteY20" fmla="*/ 1146220 h 1210614"/>
              <a:gd name="connsiteX21" fmla="*/ 1081825 w 1133341"/>
              <a:gd name="connsiteY21" fmla="*/ 1094705 h 1210614"/>
              <a:gd name="connsiteX22" fmla="*/ 1107583 w 1133341"/>
              <a:gd name="connsiteY22" fmla="*/ 1056068 h 1210614"/>
              <a:gd name="connsiteX23" fmla="*/ 1120462 w 1133341"/>
              <a:gd name="connsiteY23" fmla="*/ 1017431 h 1210614"/>
              <a:gd name="connsiteX24" fmla="*/ 1133341 w 1133341"/>
              <a:gd name="connsiteY24" fmla="*/ 618186 h 1210614"/>
              <a:gd name="connsiteX25" fmla="*/ 1043188 w 1133341"/>
              <a:gd name="connsiteY25" fmla="*/ 489398 h 1210614"/>
              <a:gd name="connsiteX26" fmla="*/ 991673 w 1133341"/>
              <a:gd name="connsiteY26" fmla="*/ 425003 h 1210614"/>
              <a:gd name="connsiteX27" fmla="*/ 965915 w 1133341"/>
              <a:gd name="connsiteY27" fmla="*/ 386367 h 1210614"/>
              <a:gd name="connsiteX28" fmla="*/ 824248 w 1133341"/>
              <a:gd name="connsiteY28" fmla="*/ 347730 h 1210614"/>
              <a:gd name="connsiteX29" fmla="*/ 785611 w 1133341"/>
              <a:gd name="connsiteY29" fmla="*/ 334851 h 1210614"/>
              <a:gd name="connsiteX30" fmla="*/ 746974 w 1133341"/>
              <a:gd name="connsiteY30" fmla="*/ 309093 h 1210614"/>
              <a:gd name="connsiteX31" fmla="*/ 669701 w 1133341"/>
              <a:gd name="connsiteY31" fmla="*/ 283336 h 1210614"/>
              <a:gd name="connsiteX32" fmla="*/ 579549 w 1133341"/>
              <a:gd name="connsiteY32" fmla="*/ 257578 h 1210614"/>
              <a:gd name="connsiteX33" fmla="*/ 476518 w 1133341"/>
              <a:gd name="connsiteY33" fmla="*/ 206062 h 1210614"/>
              <a:gd name="connsiteX34" fmla="*/ 437881 w 1133341"/>
              <a:gd name="connsiteY34" fmla="*/ 180305 h 1210614"/>
              <a:gd name="connsiteX35" fmla="*/ 399245 w 1133341"/>
              <a:gd name="connsiteY35" fmla="*/ 167426 h 1210614"/>
              <a:gd name="connsiteX36" fmla="*/ 321972 w 1133341"/>
              <a:gd name="connsiteY36" fmla="*/ 115910 h 1210614"/>
              <a:gd name="connsiteX37" fmla="*/ 257577 w 1133341"/>
              <a:gd name="connsiteY37" fmla="*/ 90152 h 1210614"/>
              <a:gd name="connsiteX38" fmla="*/ 218941 w 1133341"/>
              <a:gd name="connsiteY38" fmla="*/ 64395 h 1210614"/>
              <a:gd name="connsiteX39" fmla="*/ 180304 w 1133341"/>
              <a:gd name="connsiteY39" fmla="*/ 51516 h 1210614"/>
              <a:gd name="connsiteX40" fmla="*/ 103031 w 1133341"/>
              <a:gd name="connsiteY40" fmla="*/ 12879 h 1210614"/>
              <a:gd name="connsiteX41" fmla="*/ 0 w 1133341"/>
              <a:gd name="connsiteY41" fmla="*/ 51516 h 1210614"/>
              <a:gd name="connsiteX42" fmla="*/ 0 w 1133341"/>
              <a:gd name="connsiteY42" fmla="*/ 64395 h 1210614"/>
              <a:gd name="connsiteX43" fmla="*/ 90152 w 1133341"/>
              <a:gd name="connsiteY43" fmla="*/ 25758 h 1210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133341" h="1210614">
                <a:moveTo>
                  <a:pt x="12879" y="0"/>
                </a:moveTo>
                <a:cubicBezTo>
                  <a:pt x="34344" y="34344"/>
                  <a:pt x="64466" y="64610"/>
                  <a:pt x="77273" y="103031"/>
                </a:cubicBezTo>
                <a:cubicBezTo>
                  <a:pt x="90916" y="143961"/>
                  <a:pt x="82201" y="189415"/>
                  <a:pt x="90152" y="231820"/>
                </a:cubicBezTo>
                <a:cubicBezTo>
                  <a:pt x="95156" y="258506"/>
                  <a:pt x="93319" y="294032"/>
                  <a:pt x="115910" y="309093"/>
                </a:cubicBezTo>
                <a:lnTo>
                  <a:pt x="154546" y="334851"/>
                </a:lnTo>
                <a:cubicBezTo>
                  <a:pt x="181193" y="374821"/>
                  <a:pt x="193183" y="382182"/>
                  <a:pt x="193183" y="437882"/>
                </a:cubicBezTo>
                <a:cubicBezTo>
                  <a:pt x="193183" y="601071"/>
                  <a:pt x="188255" y="764284"/>
                  <a:pt x="180304" y="927279"/>
                </a:cubicBezTo>
                <a:cubicBezTo>
                  <a:pt x="179643" y="940839"/>
                  <a:pt x="175906" y="955315"/>
                  <a:pt x="167425" y="965916"/>
                </a:cubicBezTo>
                <a:cubicBezTo>
                  <a:pt x="157756" y="978003"/>
                  <a:pt x="141667" y="983088"/>
                  <a:pt x="128788" y="991674"/>
                </a:cubicBezTo>
                <a:cubicBezTo>
                  <a:pt x="124495" y="1004553"/>
                  <a:pt x="125509" y="1020711"/>
                  <a:pt x="115910" y="1030310"/>
                </a:cubicBezTo>
                <a:cubicBezTo>
                  <a:pt x="106311" y="1039909"/>
                  <a:pt x="89415" y="1037118"/>
                  <a:pt x="77273" y="1043189"/>
                </a:cubicBezTo>
                <a:cubicBezTo>
                  <a:pt x="63428" y="1050111"/>
                  <a:pt x="51515" y="1060361"/>
                  <a:pt x="38636" y="1068947"/>
                </a:cubicBezTo>
                <a:cubicBezTo>
                  <a:pt x="34343" y="1081826"/>
                  <a:pt x="19686" y="1095441"/>
                  <a:pt x="25757" y="1107583"/>
                </a:cubicBezTo>
                <a:cubicBezTo>
                  <a:pt x="31828" y="1119725"/>
                  <a:pt x="51142" y="1117517"/>
                  <a:pt x="64394" y="1120462"/>
                </a:cubicBezTo>
                <a:cubicBezTo>
                  <a:pt x="89885" y="1126127"/>
                  <a:pt x="116176" y="1127676"/>
                  <a:pt x="141667" y="1133341"/>
                </a:cubicBezTo>
                <a:cubicBezTo>
                  <a:pt x="154919" y="1136286"/>
                  <a:pt x="167076" y="1143167"/>
                  <a:pt x="180304" y="1146220"/>
                </a:cubicBezTo>
                <a:cubicBezTo>
                  <a:pt x="222963" y="1156064"/>
                  <a:pt x="267560" y="1158133"/>
                  <a:pt x="309093" y="1171978"/>
                </a:cubicBezTo>
                <a:cubicBezTo>
                  <a:pt x="403158" y="1203333"/>
                  <a:pt x="360026" y="1191151"/>
                  <a:pt x="437881" y="1210614"/>
                </a:cubicBezTo>
                <a:lnTo>
                  <a:pt x="824248" y="1197736"/>
                </a:lnTo>
                <a:cubicBezTo>
                  <a:pt x="867338" y="1195582"/>
                  <a:pt x="911553" y="1196710"/>
                  <a:pt x="953036" y="1184857"/>
                </a:cubicBezTo>
                <a:cubicBezTo>
                  <a:pt x="973675" y="1178960"/>
                  <a:pt x="986967" y="1158529"/>
                  <a:pt x="1004552" y="1146220"/>
                </a:cubicBezTo>
                <a:cubicBezTo>
                  <a:pt x="1029913" y="1128467"/>
                  <a:pt x="1081825" y="1094705"/>
                  <a:pt x="1081825" y="1094705"/>
                </a:cubicBezTo>
                <a:cubicBezTo>
                  <a:pt x="1090411" y="1081826"/>
                  <a:pt x="1100661" y="1069913"/>
                  <a:pt x="1107583" y="1056068"/>
                </a:cubicBezTo>
                <a:cubicBezTo>
                  <a:pt x="1113654" y="1043926"/>
                  <a:pt x="1119665" y="1030983"/>
                  <a:pt x="1120462" y="1017431"/>
                </a:cubicBezTo>
                <a:cubicBezTo>
                  <a:pt x="1128281" y="884510"/>
                  <a:pt x="1129048" y="751268"/>
                  <a:pt x="1133341" y="618186"/>
                </a:cubicBezTo>
                <a:cubicBezTo>
                  <a:pt x="1069918" y="523053"/>
                  <a:pt x="1100399" y="565678"/>
                  <a:pt x="1043188" y="489398"/>
                </a:cubicBezTo>
                <a:cubicBezTo>
                  <a:pt x="1018118" y="414182"/>
                  <a:pt x="1049926" y="483255"/>
                  <a:pt x="991673" y="425003"/>
                </a:cubicBezTo>
                <a:cubicBezTo>
                  <a:pt x="980728" y="414058"/>
                  <a:pt x="979041" y="394570"/>
                  <a:pt x="965915" y="386367"/>
                </a:cubicBezTo>
                <a:cubicBezTo>
                  <a:pt x="929075" y="363342"/>
                  <a:pt x="865925" y="358149"/>
                  <a:pt x="824248" y="347730"/>
                </a:cubicBezTo>
                <a:cubicBezTo>
                  <a:pt x="811078" y="344437"/>
                  <a:pt x="797753" y="340922"/>
                  <a:pt x="785611" y="334851"/>
                </a:cubicBezTo>
                <a:cubicBezTo>
                  <a:pt x="771766" y="327929"/>
                  <a:pt x="761119" y="315379"/>
                  <a:pt x="746974" y="309093"/>
                </a:cubicBezTo>
                <a:cubicBezTo>
                  <a:pt x="722163" y="298066"/>
                  <a:pt x="695459" y="291922"/>
                  <a:pt x="669701" y="283336"/>
                </a:cubicBezTo>
                <a:cubicBezTo>
                  <a:pt x="614268" y="264859"/>
                  <a:pt x="644239" y="273751"/>
                  <a:pt x="579549" y="257578"/>
                </a:cubicBezTo>
                <a:cubicBezTo>
                  <a:pt x="490039" y="197905"/>
                  <a:pt x="602536" y="269071"/>
                  <a:pt x="476518" y="206062"/>
                </a:cubicBezTo>
                <a:cubicBezTo>
                  <a:pt x="462674" y="199140"/>
                  <a:pt x="451725" y="187227"/>
                  <a:pt x="437881" y="180305"/>
                </a:cubicBezTo>
                <a:cubicBezTo>
                  <a:pt x="425739" y="174234"/>
                  <a:pt x="411112" y="174019"/>
                  <a:pt x="399245" y="167426"/>
                </a:cubicBezTo>
                <a:cubicBezTo>
                  <a:pt x="372184" y="152392"/>
                  <a:pt x="350715" y="127407"/>
                  <a:pt x="321972" y="115910"/>
                </a:cubicBezTo>
                <a:cubicBezTo>
                  <a:pt x="300507" y="107324"/>
                  <a:pt x="278255" y="100491"/>
                  <a:pt x="257577" y="90152"/>
                </a:cubicBezTo>
                <a:cubicBezTo>
                  <a:pt x="243733" y="83230"/>
                  <a:pt x="232785" y="71317"/>
                  <a:pt x="218941" y="64395"/>
                </a:cubicBezTo>
                <a:cubicBezTo>
                  <a:pt x="206799" y="58324"/>
                  <a:pt x="192446" y="57587"/>
                  <a:pt x="180304" y="51516"/>
                </a:cubicBezTo>
                <a:cubicBezTo>
                  <a:pt x="80437" y="1582"/>
                  <a:pt x="200146" y="45252"/>
                  <a:pt x="103031" y="12879"/>
                </a:cubicBezTo>
                <a:cubicBezTo>
                  <a:pt x="56958" y="22094"/>
                  <a:pt x="33162" y="18353"/>
                  <a:pt x="0" y="51516"/>
                </a:cubicBezTo>
                <a:lnTo>
                  <a:pt x="0" y="64395"/>
                </a:lnTo>
                <a:lnTo>
                  <a:pt x="90152" y="25758"/>
                </a:lnTo>
              </a:path>
            </a:pathLst>
          </a:cu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5" name="Freihandform 24"/>
          <p:cNvSpPr/>
          <p:nvPr/>
        </p:nvSpPr>
        <p:spPr>
          <a:xfrm rot="484448">
            <a:off x="1761991" y="2999254"/>
            <a:ext cx="1091726" cy="1280899"/>
          </a:xfrm>
          <a:custGeom>
            <a:avLst/>
            <a:gdLst>
              <a:gd name="connsiteX0" fmla="*/ 154546 w 1124288"/>
              <a:gd name="connsiteY0" fmla="*/ 18638 h 1255010"/>
              <a:gd name="connsiteX1" fmla="*/ 386366 w 1124288"/>
              <a:gd name="connsiteY1" fmla="*/ 31517 h 1255010"/>
              <a:gd name="connsiteX2" fmla="*/ 425002 w 1124288"/>
              <a:gd name="connsiteY2" fmla="*/ 57275 h 1255010"/>
              <a:gd name="connsiteX3" fmla="*/ 489397 w 1124288"/>
              <a:gd name="connsiteY3" fmla="*/ 83033 h 1255010"/>
              <a:gd name="connsiteX4" fmla="*/ 553791 w 1124288"/>
              <a:gd name="connsiteY4" fmla="*/ 121669 h 1255010"/>
              <a:gd name="connsiteX5" fmla="*/ 618186 w 1124288"/>
              <a:gd name="connsiteY5" fmla="*/ 147427 h 1255010"/>
              <a:gd name="connsiteX6" fmla="*/ 656822 w 1124288"/>
              <a:gd name="connsiteY6" fmla="*/ 160306 h 1255010"/>
              <a:gd name="connsiteX7" fmla="*/ 695459 w 1124288"/>
              <a:gd name="connsiteY7" fmla="*/ 186064 h 1255010"/>
              <a:gd name="connsiteX8" fmla="*/ 785611 w 1124288"/>
              <a:gd name="connsiteY8" fmla="*/ 147427 h 1255010"/>
              <a:gd name="connsiteX9" fmla="*/ 901521 w 1124288"/>
              <a:gd name="connsiteY9" fmla="*/ 173185 h 1255010"/>
              <a:gd name="connsiteX10" fmla="*/ 953036 w 1124288"/>
              <a:gd name="connsiteY10" fmla="*/ 211822 h 1255010"/>
              <a:gd name="connsiteX11" fmla="*/ 978794 w 1124288"/>
              <a:gd name="connsiteY11" fmla="*/ 250458 h 1255010"/>
              <a:gd name="connsiteX12" fmla="*/ 1017431 w 1124288"/>
              <a:gd name="connsiteY12" fmla="*/ 289095 h 1255010"/>
              <a:gd name="connsiteX13" fmla="*/ 1030310 w 1124288"/>
              <a:gd name="connsiteY13" fmla="*/ 327731 h 1255010"/>
              <a:gd name="connsiteX14" fmla="*/ 1068946 w 1124288"/>
              <a:gd name="connsiteY14" fmla="*/ 353489 h 1255010"/>
              <a:gd name="connsiteX15" fmla="*/ 1094704 w 1124288"/>
              <a:gd name="connsiteY15" fmla="*/ 430762 h 1255010"/>
              <a:gd name="connsiteX16" fmla="*/ 1107583 w 1124288"/>
              <a:gd name="connsiteY16" fmla="*/ 598188 h 1255010"/>
              <a:gd name="connsiteX17" fmla="*/ 1120462 w 1124288"/>
              <a:gd name="connsiteY17" fmla="*/ 649703 h 1255010"/>
              <a:gd name="connsiteX18" fmla="*/ 1107583 w 1124288"/>
              <a:gd name="connsiteY18" fmla="*/ 1190616 h 1255010"/>
              <a:gd name="connsiteX19" fmla="*/ 1068946 w 1124288"/>
              <a:gd name="connsiteY19" fmla="*/ 1203495 h 1255010"/>
              <a:gd name="connsiteX20" fmla="*/ 1043188 w 1124288"/>
              <a:gd name="connsiteY20" fmla="*/ 1242131 h 1255010"/>
              <a:gd name="connsiteX21" fmla="*/ 991673 w 1124288"/>
              <a:gd name="connsiteY21" fmla="*/ 1255010 h 1255010"/>
              <a:gd name="connsiteX22" fmla="*/ 875763 w 1124288"/>
              <a:gd name="connsiteY22" fmla="*/ 1229253 h 1255010"/>
              <a:gd name="connsiteX23" fmla="*/ 734095 w 1124288"/>
              <a:gd name="connsiteY23" fmla="*/ 1177737 h 1255010"/>
              <a:gd name="connsiteX24" fmla="*/ 643943 w 1124288"/>
              <a:gd name="connsiteY24" fmla="*/ 1151979 h 1255010"/>
              <a:gd name="connsiteX25" fmla="*/ 592428 w 1124288"/>
              <a:gd name="connsiteY25" fmla="*/ 1139100 h 1255010"/>
              <a:gd name="connsiteX26" fmla="*/ 553791 w 1124288"/>
              <a:gd name="connsiteY26" fmla="*/ 1126222 h 1255010"/>
              <a:gd name="connsiteX27" fmla="*/ 489397 w 1124288"/>
              <a:gd name="connsiteY27" fmla="*/ 1113343 h 1255010"/>
              <a:gd name="connsiteX28" fmla="*/ 450760 w 1124288"/>
              <a:gd name="connsiteY28" fmla="*/ 1087585 h 1255010"/>
              <a:gd name="connsiteX29" fmla="*/ 399245 w 1124288"/>
              <a:gd name="connsiteY29" fmla="*/ 1036069 h 1255010"/>
              <a:gd name="connsiteX30" fmla="*/ 270456 w 1124288"/>
              <a:gd name="connsiteY30" fmla="*/ 958796 h 1255010"/>
              <a:gd name="connsiteX31" fmla="*/ 154546 w 1124288"/>
              <a:gd name="connsiteY31" fmla="*/ 868644 h 1255010"/>
              <a:gd name="connsiteX32" fmla="*/ 51515 w 1124288"/>
              <a:gd name="connsiteY32" fmla="*/ 752734 h 1255010"/>
              <a:gd name="connsiteX33" fmla="*/ 0 w 1124288"/>
              <a:gd name="connsiteY33" fmla="*/ 701219 h 1255010"/>
              <a:gd name="connsiteX34" fmla="*/ 25757 w 1124288"/>
              <a:gd name="connsiteY34" fmla="*/ 224700 h 1255010"/>
              <a:gd name="connsiteX35" fmla="*/ 51515 w 1124288"/>
              <a:gd name="connsiteY35" fmla="*/ 147427 h 1255010"/>
              <a:gd name="connsiteX36" fmla="*/ 64394 w 1124288"/>
              <a:gd name="connsiteY36" fmla="*/ 108791 h 1255010"/>
              <a:gd name="connsiteX37" fmla="*/ 103031 w 1124288"/>
              <a:gd name="connsiteY37" fmla="*/ 83033 h 1255010"/>
              <a:gd name="connsiteX38" fmla="*/ 154546 w 1124288"/>
              <a:gd name="connsiteY38" fmla="*/ 18638 h 1255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124288" h="1255010">
                <a:moveTo>
                  <a:pt x="154546" y="18638"/>
                </a:moveTo>
                <a:cubicBezTo>
                  <a:pt x="201768" y="10052"/>
                  <a:pt x="309751" y="20572"/>
                  <a:pt x="386366" y="31517"/>
                </a:cubicBezTo>
                <a:cubicBezTo>
                  <a:pt x="401689" y="33706"/>
                  <a:pt x="411158" y="50353"/>
                  <a:pt x="425002" y="57275"/>
                </a:cubicBezTo>
                <a:cubicBezTo>
                  <a:pt x="445680" y="67614"/>
                  <a:pt x="468719" y="72694"/>
                  <a:pt x="489397" y="83033"/>
                </a:cubicBezTo>
                <a:cubicBezTo>
                  <a:pt x="511786" y="94228"/>
                  <a:pt x="531402" y="110474"/>
                  <a:pt x="553791" y="121669"/>
                </a:cubicBezTo>
                <a:cubicBezTo>
                  <a:pt x="574469" y="132008"/>
                  <a:pt x="596539" y="139309"/>
                  <a:pt x="618186" y="147427"/>
                </a:cubicBezTo>
                <a:cubicBezTo>
                  <a:pt x="630897" y="152194"/>
                  <a:pt x="644680" y="154235"/>
                  <a:pt x="656822" y="160306"/>
                </a:cubicBezTo>
                <a:cubicBezTo>
                  <a:pt x="670666" y="167228"/>
                  <a:pt x="682580" y="177478"/>
                  <a:pt x="695459" y="186064"/>
                </a:cubicBezTo>
                <a:cubicBezTo>
                  <a:pt x="725510" y="173185"/>
                  <a:pt x="753362" y="152802"/>
                  <a:pt x="785611" y="147427"/>
                </a:cubicBezTo>
                <a:cubicBezTo>
                  <a:pt x="795420" y="145792"/>
                  <a:pt x="886942" y="169540"/>
                  <a:pt x="901521" y="173185"/>
                </a:cubicBezTo>
                <a:cubicBezTo>
                  <a:pt x="918693" y="186064"/>
                  <a:pt x="937858" y="196644"/>
                  <a:pt x="953036" y="211822"/>
                </a:cubicBezTo>
                <a:cubicBezTo>
                  <a:pt x="963981" y="222767"/>
                  <a:pt x="968885" y="238567"/>
                  <a:pt x="978794" y="250458"/>
                </a:cubicBezTo>
                <a:cubicBezTo>
                  <a:pt x="990454" y="264450"/>
                  <a:pt x="1004552" y="276216"/>
                  <a:pt x="1017431" y="289095"/>
                </a:cubicBezTo>
                <a:cubicBezTo>
                  <a:pt x="1021724" y="301974"/>
                  <a:pt x="1021830" y="317130"/>
                  <a:pt x="1030310" y="327731"/>
                </a:cubicBezTo>
                <a:cubicBezTo>
                  <a:pt x="1039979" y="339818"/>
                  <a:pt x="1060743" y="340363"/>
                  <a:pt x="1068946" y="353489"/>
                </a:cubicBezTo>
                <a:cubicBezTo>
                  <a:pt x="1083336" y="376513"/>
                  <a:pt x="1094704" y="430762"/>
                  <a:pt x="1094704" y="430762"/>
                </a:cubicBezTo>
                <a:cubicBezTo>
                  <a:pt x="1098997" y="486571"/>
                  <a:pt x="1101043" y="542598"/>
                  <a:pt x="1107583" y="598188"/>
                </a:cubicBezTo>
                <a:cubicBezTo>
                  <a:pt x="1109651" y="615767"/>
                  <a:pt x="1120462" y="632003"/>
                  <a:pt x="1120462" y="649703"/>
                </a:cubicBezTo>
                <a:cubicBezTo>
                  <a:pt x="1120462" y="830058"/>
                  <a:pt x="1124288" y="1011036"/>
                  <a:pt x="1107583" y="1190616"/>
                </a:cubicBezTo>
                <a:cubicBezTo>
                  <a:pt x="1106326" y="1204133"/>
                  <a:pt x="1081825" y="1199202"/>
                  <a:pt x="1068946" y="1203495"/>
                </a:cubicBezTo>
                <a:cubicBezTo>
                  <a:pt x="1060360" y="1216374"/>
                  <a:pt x="1056067" y="1233545"/>
                  <a:pt x="1043188" y="1242131"/>
                </a:cubicBezTo>
                <a:cubicBezTo>
                  <a:pt x="1028461" y="1251949"/>
                  <a:pt x="1009373" y="1255010"/>
                  <a:pt x="991673" y="1255010"/>
                </a:cubicBezTo>
                <a:cubicBezTo>
                  <a:pt x="946345" y="1255010"/>
                  <a:pt x="915604" y="1242532"/>
                  <a:pt x="875763" y="1229253"/>
                </a:cubicBezTo>
                <a:cubicBezTo>
                  <a:pt x="807671" y="1183858"/>
                  <a:pt x="852143" y="1207249"/>
                  <a:pt x="734095" y="1177737"/>
                </a:cubicBezTo>
                <a:cubicBezTo>
                  <a:pt x="573060" y="1137478"/>
                  <a:pt x="773270" y="1188930"/>
                  <a:pt x="643943" y="1151979"/>
                </a:cubicBezTo>
                <a:cubicBezTo>
                  <a:pt x="626924" y="1147116"/>
                  <a:pt x="609447" y="1143962"/>
                  <a:pt x="592428" y="1139100"/>
                </a:cubicBezTo>
                <a:cubicBezTo>
                  <a:pt x="579375" y="1135371"/>
                  <a:pt x="566961" y="1129514"/>
                  <a:pt x="553791" y="1126222"/>
                </a:cubicBezTo>
                <a:cubicBezTo>
                  <a:pt x="532555" y="1120913"/>
                  <a:pt x="510862" y="1117636"/>
                  <a:pt x="489397" y="1113343"/>
                </a:cubicBezTo>
                <a:cubicBezTo>
                  <a:pt x="476518" y="1104757"/>
                  <a:pt x="462512" y="1097658"/>
                  <a:pt x="450760" y="1087585"/>
                </a:cubicBezTo>
                <a:cubicBezTo>
                  <a:pt x="432322" y="1071781"/>
                  <a:pt x="419006" y="1050184"/>
                  <a:pt x="399245" y="1036069"/>
                </a:cubicBezTo>
                <a:cubicBezTo>
                  <a:pt x="358506" y="1006970"/>
                  <a:pt x="305857" y="994196"/>
                  <a:pt x="270456" y="958796"/>
                </a:cubicBezTo>
                <a:cubicBezTo>
                  <a:pt x="135095" y="823438"/>
                  <a:pt x="307944" y="987954"/>
                  <a:pt x="154546" y="868644"/>
                </a:cubicBezTo>
                <a:cubicBezTo>
                  <a:pt x="107794" y="832281"/>
                  <a:pt x="90808" y="796939"/>
                  <a:pt x="51515" y="752734"/>
                </a:cubicBezTo>
                <a:cubicBezTo>
                  <a:pt x="35381" y="734584"/>
                  <a:pt x="17172" y="718391"/>
                  <a:pt x="0" y="701219"/>
                </a:cubicBezTo>
                <a:cubicBezTo>
                  <a:pt x="8586" y="542379"/>
                  <a:pt x="11023" y="383088"/>
                  <a:pt x="25757" y="224700"/>
                </a:cubicBezTo>
                <a:cubicBezTo>
                  <a:pt x="28272" y="197666"/>
                  <a:pt x="42929" y="173185"/>
                  <a:pt x="51515" y="147427"/>
                </a:cubicBezTo>
                <a:cubicBezTo>
                  <a:pt x="55808" y="134548"/>
                  <a:pt x="53099" y="116321"/>
                  <a:pt x="64394" y="108791"/>
                </a:cubicBezTo>
                <a:lnTo>
                  <a:pt x="103031" y="83033"/>
                </a:lnTo>
                <a:cubicBezTo>
                  <a:pt x="130708" y="0"/>
                  <a:pt x="107324" y="27224"/>
                  <a:pt x="154546" y="1863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1624"/>
                                        </p:tgtEl>
                                        <p:attrNameLst>
                                          <p:attrName>style.visibility</p:attrName>
                                        </p:attrNameLst>
                                      </p:cBhvr>
                                      <p:to>
                                        <p:strVal val="visible"/>
                                      </p:to>
                                    </p:set>
                                    <p:animEffect transition="in" filter="fade">
                                      <p:cBhvr>
                                        <p:cTn id="7" dur="500"/>
                                        <p:tgtEl>
                                          <p:spTgt spid="1116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1000"/>
                                        <p:tgtEl>
                                          <p:spTgt spid="17"/>
                                        </p:tgtEl>
                                      </p:cBhvr>
                                    </p:animEffect>
                                    <p:set>
                                      <p:cBhvr>
                                        <p:cTn id="12" dur="1" fill="hold">
                                          <p:stCondLst>
                                            <p:cond delay="999"/>
                                          </p:stCondLst>
                                        </p:cTn>
                                        <p:tgtEl>
                                          <p:spTgt spid="17"/>
                                        </p:tgtEl>
                                        <p:attrNameLst>
                                          <p:attrName>style.visibility</p:attrName>
                                        </p:attrNameLst>
                                      </p:cBhvr>
                                      <p:to>
                                        <p:strVal val="hidden"/>
                                      </p:to>
                                    </p:set>
                                  </p:childTnLst>
                                </p:cTn>
                              </p:par>
                              <p:par>
                                <p:cTn id="13" presetID="18" presetClass="entr" presetSubtype="6"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strips(downRight)">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down)">
                                      <p:cBhvr>
                                        <p:cTn id="28" dur="500"/>
                                        <p:tgtEl>
                                          <p:spTgt spid="16"/>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111618"/>
                                        </p:tgtEl>
                                        <p:attrNameLst>
                                          <p:attrName>style.visibility</p:attrName>
                                        </p:attrNameLst>
                                      </p:cBhvr>
                                      <p:to>
                                        <p:strVal val="visible"/>
                                      </p:to>
                                    </p:set>
                                    <p:animEffect transition="in" filter="fade">
                                      <p:cBhvr>
                                        <p:cTn id="32" dur="500"/>
                                        <p:tgtEl>
                                          <p:spTgt spid="1116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Effect transition="in" filter="fade">
                                      <p:cBhvr>
                                        <p:cTn id="40" dur="500"/>
                                        <p:tgtEl>
                                          <p:spTgt spid="1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8">
                                            <p:txEl>
                                              <p:pRg st="1" end="1"/>
                                            </p:txEl>
                                          </p:spTgt>
                                        </p:tgtEl>
                                        <p:attrNameLst>
                                          <p:attrName>style.visibility</p:attrName>
                                        </p:attrNameLst>
                                      </p:cBhvr>
                                      <p:to>
                                        <p:strVal val="visible"/>
                                      </p:to>
                                    </p:set>
                                    <p:animEffect transition="in" filter="fade">
                                      <p:cBhvr>
                                        <p:cTn id="45" dur="500"/>
                                        <p:tgtEl>
                                          <p:spTgt spid="18">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8">
                                            <p:txEl>
                                              <p:pRg st="2" end="2"/>
                                            </p:txEl>
                                          </p:spTgt>
                                        </p:tgtEl>
                                        <p:attrNameLst>
                                          <p:attrName>style.visibility</p:attrName>
                                        </p:attrNameLst>
                                      </p:cBhvr>
                                      <p:to>
                                        <p:strVal val="visible"/>
                                      </p:to>
                                    </p:set>
                                    <p:animEffect transition="in" filter="fade">
                                      <p:cBhvr>
                                        <p:cTn id="50" dur="500"/>
                                        <p:tgtEl>
                                          <p:spTgt spid="18">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right)">
                                      <p:cBhvr>
                                        <p:cTn id="55" dur="500"/>
                                        <p:tgtEl>
                                          <p:spTgt spid="19"/>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nodeType="click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right)">
                                      <p:cBhvr>
                                        <p:cTn id="60" dur="500"/>
                                        <p:tgtEl>
                                          <p:spTgt spid="2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par>
                                <p:cTn id="64" presetID="10" presetClass="exit" presetSubtype="0" fill="hold" grpId="0" nodeType="withEffect">
                                  <p:stCondLst>
                                    <p:cond delay="0"/>
                                  </p:stCondLst>
                                  <p:childTnLst>
                                    <p:animEffect transition="out" filter="fade">
                                      <p:cBhvr>
                                        <p:cTn id="65" dur="1000"/>
                                        <p:tgtEl>
                                          <p:spTgt spid="25"/>
                                        </p:tgtEl>
                                      </p:cBhvr>
                                    </p:animEffect>
                                    <p:set>
                                      <p:cBhvr>
                                        <p:cTn id="66" dur="1" fill="hold">
                                          <p:stCondLst>
                                            <p:cond delay="9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build="p"/>
      <p:bldP spid="21" grpId="0"/>
      <p:bldP spid="22" grpId="0"/>
      <p:bldP spid="23" grpId="0"/>
      <p:bldP spid="17" grpId="0" animBg="1"/>
      <p:bldP spid="25"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Geheimnis der Kommunikation</a:t>
            </a:r>
            <a:endParaRPr lang="de-DE" dirty="0"/>
          </a:p>
        </p:txBody>
      </p:sp>
      <p:sp>
        <p:nvSpPr>
          <p:cNvPr id="3" name="Inhaltsplatzhalter 2"/>
          <p:cNvSpPr>
            <a:spLocks noGrp="1"/>
          </p:cNvSpPr>
          <p:nvPr>
            <p:ph sz="quarter" idx="1"/>
          </p:nvPr>
        </p:nvSpPr>
        <p:spPr/>
        <p:txBody>
          <a:bodyPr/>
          <a:lstStyle/>
          <a:p>
            <a:r>
              <a:rPr lang="de-DE" dirty="0" smtClean="0"/>
              <a:t>Filter und Karten</a:t>
            </a:r>
            <a:endParaRPr lang="de-DE" dirty="0"/>
          </a:p>
        </p:txBody>
      </p:sp>
      <p:pic>
        <p:nvPicPr>
          <p:cNvPr id="192514" name="Picture 2" descr="D:\Eigene Dateien\BA\5. Semester\Sesemann Projekt\Bilder\karte_abstrakt.jpg"/>
          <p:cNvPicPr>
            <a:picLocks noChangeAspect="1" noChangeArrowheads="1"/>
          </p:cNvPicPr>
          <p:nvPr/>
        </p:nvPicPr>
        <p:blipFill>
          <a:blip r:embed="rId2" cstate="print">
            <a:duotone>
              <a:prstClr val="black"/>
              <a:schemeClr val="tx2">
                <a:tint val="45000"/>
                <a:satMod val="400000"/>
              </a:schemeClr>
            </a:duotone>
          </a:blip>
          <a:srcRect/>
          <a:stretch>
            <a:fillRect/>
          </a:stretch>
        </p:blipFill>
        <p:spPr bwMode="auto">
          <a:xfrm>
            <a:off x="1857356" y="1757351"/>
            <a:ext cx="1143008" cy="885831"/>
          </a:xfrm>
          <a:prstGeom prst="rect">
            <a:avLst/>
          </a:prstGeom>
          <a:noFill/>
        </p:spPr>
      </p:pic>
      <p:pic>
        <p:nvPicPr>
          <p:cNvPr id="7" name="Picture 2" descr="D:\Eigene Dateien\BA\5. Semester\Sesemann Projekt\Bilder\karte_abstrakt.jp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1857356" y="2757483"/>
            <a:ext cx="1143008" cy="885831"/>
          </a:xfrm>
          <a:prstGeom prst="rect">
            <a:avLst/>
          </a:prstGeom>
          <a:noFill/>
        </p:spPr>
      </p:pic>
      <p:pic>
        <p:nvPicPr>
          <p:cNvPr id="8" name="Picture 2" descr="D:\Eigene Dateien\BA\5. Semester\Sesemann Projekt\Bilder\karte_abstrakt.jpg"/>
          <p:cNvPicPr>
            <a:picLocks noChangeAspect="1" noChangeArrowheads="1"/>
          </p:cNvPicPr>
          <p:nvPr/>
        </p:nvPicPr>
        <p:blipFill>
          <a:blip r:embed="rId2" cstate="print">
            <a:duotone>
              <a:prstClr val="black"/>
              <a:schemeClr val="accent5">
                <a:tint val="45000"/>
                <a:satMod val="400000"/>
              </a:schemeClr>
            </a:duotone>
          </a:blip>
          <a:srcRect/>
          <a:stretch>
            <a:fillRect/>
          </a:stretch>
        </p:blipFill>
        <p:spPr bwMode="auto">
          <a:xfrm>
            <a:off x="1857356" y="3786190"/>
            <a:ext cx="1143008" cy="885831"/>
          </a:xfrm>
          <a:prstGeom prst="rect">
            <a:avLst/>
          </a:prstGeom>
          <a:noFill/>
        </p:spPr>
      </p:pic>
      <p:pic>
        <p:nvPicPr>
          <p:cNvPr id="9" name="Picture 2" descr="D:\Eigene Dateien\BA\5. Semester\Sesemann Projekt\Bilder\karte_abstrakt.jpg"/>
          <p:cNvPicPr>
            <a:picLocks noChangeAspect="1" noChangeArrowheads="1"/>
          </p:cNvPicPr>
          <p:nvPr/>
        </p:nvPicPr>
        <p:blipFill>
          <a:blip r:embed="rId2" cstate="print">
            <a:duotone>
              <a:prstClr val="black"/>
              <a:srgbClr val="00B050">
                <a:tint val="45000"/>
                <a:satMod val="400000"/>
              </a:srgbClr>
            </a:duotone>
          </a:blip>
          <a:srcRect/>
          <a:stretch>
            <a:fillRect/>
          </a:stretch>
        </p:blipFill>
        <p:spPr bwMode="auto">
          <a:xfrm>
            <a:off x="1857356" y="4857760"/>
            <a:ext cx="1143008" cy="885831"/>
          </a:xfrm>
          <a:prstGeom prst="rect">
            <a:avLst/>
          </a:prstGeom>
          <a:noFill/>
        </p:spPr>
      </p:pic>
      <p:pic>
        <p:nvPicPr>
          <p:cNvPr id="10" name="Picture 2" descr="D:\Eigene Dateien\BA\5. Semester\Sesemann Projekt\Bilder\karte_abstrakt.jpg"/>
          <p:cNvPicPr>
            <a:picLocks noChangeAspect="1" noChangeArrowheads="1"/>
          </p:cNvPicPr>
          <p:nvPr/>
        </p:nvPicPr>
        <p:blipFill>
          <a:blip r:embed="rId2" cstate="print">
            <a:duotone>
              <a:prstClr val="black"/>
              <a:srgbClr val="333399">
                <a:tint val="45000"/>
                <a:satMod val="400000"/>
              </a:srgbClr>
            </a:duotone>
          </a:blip>
          <a:srcRect/>
          <a:stretch>
            <a:fillRect/>
          </a:stretch>
        </p:blipFill>
        <p:spPr bwMode="auto">
          <a:xfrm>
            <a:off x="1857356" y="5829317"/>
            <a:ext cx="1143008" cy="885831"/>
          </a:xfrm>
          <a:prstGeom prst="rect">
            <a:avLst/>
          </a:prstGeom>
          <a:noFill/>
        </p:spPr>
      </p:pic>
      <p:sp>
        <p:nvSpPr>
          <p:cNvPr id="12" name="Textfeld 11"/>
          <p:cNvSpPr txBox="1"/>
          <p:nvPr/>
        </p:nvSpPr>
        <p:spPr>
          <a:xfrm>
            <a:off x="48501" y="1785926"/>
            <a:ext cx="979755" cy="646331"/>
          </a:xfrm>
          <a:prstGeom prst="rect">
            <a:avLst/>
          </a:prstGeom>
          <a:noFill/>
        </p:spPr>
        <p:txBody>
          <a:bodyPr wrap="none" rtlCol="0">
            <a:spAutoFit/>
          </a:bodyPr>
          <a:lstStyle/>
          <a:p>
            <a:r>
              <a:rPr lang="de-DE" dirty="0" smtClean="0"/>
              <a:t>Sehen</a:t>
            </a:r>
            <a:br>
              <a:rPr lang="de-DE" dirty="0" smtClean="0"/>
            </a:br>
            <a:r>
              <a:rPr lang="de-DE" dirty="0" smtClean="0">
                <a:sym typeface="Wingdings" pitchFamily="2" charset="2"/>
              </a:rPr>
              <a:t>v</a:t>
            </a:r>
            <a:r>
              <a:rPr lang="de-DE" dirty="0" smtClean="0"/>
              <a:t>isuell</a:t>
            </a:r>
            <a:endParaRPr lang="de-DE" dirty="0"/>
          </a:p>
        </p:txBody>
      </p:sp>
      <p:sp>
        <p:nvSpPr>
          <p:cNvPr id="13" name="Textfeld 12"/>
          <p:cNvSpPr txBox="1"/>
          <p:nvPr/>
        </p:nvSpPr>
        <p:spPr>
          <a:xfrm>
            <a:off x="65437" y="2786058"/>
            <a:ext cx="1021433" cy="646331"/>
          </a:xfrm>
          <a:prstGeom prst="rect">
            <a:avLst/>
          </a:prstGeom>
          <a:noFill/>
        </p:spPr>
        <p:txBody>
          <a:bodyPr wrap="none" rtlCol="0">
            <a:spAutoFit/>
          </a:bodyPr>
          <a:lstStyle/>
          <a:p>
            <a:r>
              <a:rPr lang="de-DE" dirty="0" smtClean="0"/>
              <a:t>Hören</a:t>
            </a:r>
            <a:br>
              <a:rPr lang="de-DE" dirty="0" smtClean="0"/>
            </a:br>
            <a:r>
              <a:rPr lang="de-DE" dirty="0" smtClean="0">
                <a:sym typeface="Wingdings" pitchFamily="2" charset="2"/>
              </a:rPr>
              <a:t>auditiv</a:t>
            </a:r>
            <a:endParaRPr lang="de-DE" dirty="0"/>
          </a:p>
        </p:txBody>
      </p:sp>
      <p:sp>
        <p:nvSpPr>
          <p:cNvPr id="14" name="Textfeld 13"/>
          <p:cNvSpPr txBox="1"/>
          <p:nvPr/>
        </p:nvSpPr>
        <p:spPr>
          <a:xfrm>
            <a:off x="71406" y="3857628"/>
            <a:ext cx="1609736" cy="646331"/>
          </a:xfrm>
          <a:prstGeom prst="rect">
            <a:avLst/>
          </a:prstGeom>
          <a:noFill/>
        </p:spPr>
        <p:txBody>
          <a:bodyPr wrap="none" rtlCol="0">
            <a:spAutoFit/>
          </a:bodyPr>
          <a:lstStyle/>
          <a:p>
            <a:r>
              <a:rPr lang="de-DE" dirty="0" smtClean="0"/>
              <a:t>Fühlen</a:t>
            </a:r>
            <a:br>
              <a:rPr lang="de-DE" dirty="0" smtClean="0"/>
            </a:br>
            <a:r>
              <a:rPr lang="de-DE" dirty="0" smtClean="0">
                <a:sym typeface="Wingdings" pitchFamily="2" charset="2"/>
              </a:rPr>
              <a:t>kinästhetisch</a:t>
            </a:r>
            <a:endParaRPr lang="de-DE" dirty="0"/>
          </a:p>
        </p:txBody>
      </p:sp>
      <p:sp>
        <p:nvSpPr>
          <p:cNvPr id="15" name="Textfeld 14"/>
          <p:cNvSpPr txBox="1"/>
          <p:nvPr/>
        </p:nvSpPr>
        <p:spPr>
          <a:xfrm>
            <a:off x="71406" y="4857760"/>
            <a:ext cx="1537600" cy="646331"/>
          </a:xfrm>
          <a:prstGeom prst="rect">
            <a:avLst/>
          </a:prstGeom>
          <a:noFill/>
        </p:spPr>
        <p:txBody>
          <a:bodyPr wrap="none" rtlCol="0">
            <a:spAutoFit/>
          </a:bodyPr>
          <a:lstStyle/>
          <a:p>
            <a:r>
              <a:rPr lang="de-DE" dirty="0" smtClean="0"/>
              <a:t>Schmecken</a:t>
            </a:r>
            <a:br>
              <a:rPr lang="de-DE" dirty="0" smtClean="0"/>
            </a:br>
            <a:r>
              <a:rPr lang="de-DE" dirty="0" smtClean="0">
                <a:sym typeface="Wingdings" pitchFamily="2" charset="2"/>
              </a:rPr>
              <a:t></a:t>
            </a:r>
            <a:r>
              <a:rPr lang="de-DE" dirty="0" err="1" smtClean="0">
                <a:sym typeface="Wingdings" pitchFamily="2" charset="2"/>
              </a:rPr>
              <a:t>gustatorisch</a:t>
            </a:r>
            <a:endParaRPr lang="de-DE" dirty="0"/>
          </a:p>
        </p:txBody>
      </p:sp>
      <p:sp>
        <p:nvSpPr>
          <p:cNvPr id="16" name="Textfeld 15"/>
          <p:cNvSpPr txBox="1"/>
          <p:nvPr/>
        </p:nvSpPr>
        <p:spPr>
          <a:xfrm>
            <a:off x="71406" y="5715016"/>
            <a:ext cx="1505540" cy="646331"/>
          </a:xfrm>
          <a:prstGeom prst="rect">
            <a:avLst/>
          </a:prstGeom>
          <a:noFill/>
        </p:spPr>
        <p:txBody>
          <a:bodyPr wrap="none" rtlCol="0">
            <a:spAutoFit/>
          </a:bodyPr>
          <a:lstStyle/>
          <a:p>
            <a:r>
              <a:rPr lang="de-DE" dirty="0" smtClean="0"/>
              <a:t>Riechen</a:t>
            </a:r>
            <a:br>
              <a:rPr lang="de-DE" dirty="0" smtClean="0"/>
            </a:br>
            <a:r>
              <a:rPr lang="de-DE" dirty="0" smtClean="0">
                <a:sym typeface="Wingdings" pitchFamily="2" charset="2"/>
              </a:rPr>
              <a:t>olfaktorisch</a:t>
            </a:r>
            <a:endParaRPr lang="de-DE" dirty="0"/>
          </a:p>
        </p:txBody>
      </p:sp>
      <p:pic>
        <p:nvPicPr>
          <p:cNvPr id="192516" name="Picture 4"/>
          <p:cNvPicPr>
            <a:picLocks noChangeAspect="1" noChangeArrowheads="1"/>
          </p:cNvPicPr>
          <p:nvPr/>
        </p:nvPicPr>
        <p:blipFill>
          <a:blip r:embed="rId3"/>
          <a:srcRect/>
          <a:stretch>
            <a:fillRect/>
          </a:stretch>
        </p:blipFill>
        <p:spPr bwMode="auto">
          <a:xfrm>
            <a:off x="5786446" y="3143248"/>
            <a:ext cx="2357454" cy="1835722"/>
          </a:xfrm>
          <a:prstGeom prst="rect">
            <a:avLst/>
          </a:prstGeom>
          <a:noFill/>
          <a:ln w="9525">
            <a:noFill/>
            <a:miter lim="800000"/>
            <a:headEnd/>
            <a:tailEnd/>
          </a:ln>
          <a:effectLst/>
        </p:spPr>
      </p:pic>
      <p:cxnSp>
        <p:nvCxnSpPr>
          <p:cNvPr id="20" name="Gerade Verbindung mit Pfeil 19"/>
          <p:cNvCxnSpPr>
            <a:stCxn id="192514" idx="3"/>
            <a:endCxn id="192516" idx="1"/>
          </p:cNvCxnSpPr>
          <p:nvPr/>
        </p:nvCxnSpPr>
        <p:spPr>
          <a:xfrm>
            <a:off x="3000364" y="2200267"/>
            <a:ext cx="2786082" cy="186084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a:stCxn id="7" idx="3"/>
            <a:endCxn id="192516" idx="1"/>
          </p:cNvCxnSpPr>
          <p:nvPr/>
        </p:nvCxnSpPr>
        <p:spPr>
          <a:xfrm>
            <a:off x="3000364" y="3200399"/>
            <a:ext cx="2786082" cy="86071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a:stCxn id="8" idx="3"/>
            <a:endCxn id="192516" idx="1"/>
          </p:cNvCxnSpPr>
          <p:nvPr/>
        </p:nvCxnSpPr>
        <p:spPr>
          <a:xfrm flipV="1">
            <a:off x="3000364" y="4061109"/>
            <a:ext cx="2786082" cy="16799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7" name="Gerade Verbindung mit Pfeil 26"/>
          <p:cNvCxnSpPr>
            <a:stCxn id="9" idx="3"/>
            <a:endCxn id="192516" idx="1"/>
          </p:cNvCxnSpPr>
          <p:nvPr/>
        </p:nvCxnSpPr>
        <p:spPr>
          <a:xfrm flipV="1">
            <a:off x="3000364" y="4061109"/>
            <a:ext cx="2786082" cy="123956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0" name="Gerade Verbindung mit Pfeil 29"/>
          <p:cNvCxnSpPr>
            <a:stCxn id="10" idx="3"/>
            <a:endCxn id="192516" idx="1"/>
          </p:cNvCxnSpPr>
          <p:nvPr/>
        </p:nvCxnSpPr>
        <p:spPr>
          <a:xfrm flipV="1">
            <a:off x="3000364" y="4061109"/>
            <a:ext cx="2786082" cy="221112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3" name="Textfeld 32"/>
          <p:cNvSpPr txBox="1"/>
          <p:nvPr/>
        </p:nvSpPr>
        <p:spPr>
          <a:xfrm>
            <a:off x="3643306" y="2071678"/>
            <a:ext cx="3657091" cy="369332"/>
          </a:xfrm>
          <a:prstGeom prst="rect">
            <a:avLst/>
          </a:prstGeom>
          <a:noFill/>
        </p:spPr>
        <p:txBody>
          <a:bodyPr wrap="none" rtlCol="0">
            <a:spAutoFit/>
          </a:bodyPr>
          <a:lstStyle/>
          <a:p>
            <a:r>
              <a:rPr lang="de-DE" dirty="0" smtClean="0"/>
              <a:t>Abstraktion (z.B. Cocktailpartyeffekt)</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92514"/>
                                        </p:tgtEl>
                                        <p:attrNameLst>
                                          <p:attrName>style.visibility</p:attrName>
                                        </p:attrNameLst>
                                      </p:cBhvr>
                                      <p:to>
                                        <p:strVal val="visible"/>
                                      </p:to>
                                    </p:set>
                                    <p:animEffect transition="in" filter="fade">
                                      <p:cBhvr>
                                        <p:cTn id="10" dur="500"/>
                                        <p:tgtEl>
                                          <p:spTgt spid="1925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22" presetClass="entr" presetSubtype="8"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par>
                                <p:cTn id="54" presetID="22" presetClass="entr" presetSubtype="8" fill="hold"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500"/>
                                        <p:tgtEl>
                                          <p:spTgt spid="24"/>
                                        </p:tgtEl>
                                      </p:cBhvr>
                                    </p:animEffect>
                                  </p:childTnLst>
                                </p:cTn>
                              </p:par>
                              <p:par>
                                <p:cTn id="57" presetID="22" presetClass="entr" presetSubtype="8" fill="hold"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par>
                                <p:cTn id="60" presetID="22" presetClass="entr" presetSubtype="8" fill="hold"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500"/>
                            </p:stCondLst>
                            <p:childTnLst>
                              <p:par>
                                <p:cTn id="64" presetID="53" presetClass="entr" presetSubtype="0" fill="hold" nodeType="afterEffect">
                                  <p:stCondLst>
                                    <p:cond delay="0"/>
                                  </p:stCondLst>
                                  <p:childTnLst>
                                    <p:set>
                                      <p:cBhvr>
                                        <p:cTn id="65" dur="1" fill="hold">
                                          <p:stCondLst>
                                            <p:cond delay="0"/>
                                          </p:stCondLst>
                                        </p:cTn>
                                        <p:tgtEl>
                                          <p:spTgt spid="192516"/>
                                        </p:tgtEl>
                                        <p:attrNameLst>
                                          <p:attrName>style.visibility</p:attrName>
                                        </p:attrNameLst>
                                      </p:cBhvr>
                                      <p:to>
                                        <p:strVal val="visible"/>
                                      </p:to>
                                    </p:set>
                                    <p:anim calcmode="lin" valueType="num">
                                      <p:cBhvr>
                                        <p:cTn id="66" dur="500" fill="hold"/>
                                        <p:tgtEl>
                                          <p:spTgt spid="192516"/>
                                        </p:tgtEl>
                                        <p:attrNameLst>
                                          <p:attrName>ppt_w</p:attrName>
                                        </p:attrNameLst>
                                      </p:cBhvr>
                                      <p:tavLst>
                                        <p:tav tm="0">
                                          <p:val>
                                            <p:fltVal val="0"/>
                                          </p:val>
                                        </p:tav>
                                        <p:tav tm="100000">
                                          <p:val>
                                            <p:strVal val="#ppt_w"/>
                                          </p:val>
                                        </p:tav>
                                      </p:tavLst>
                                    </p:anim>
                                    <p:anim calcmode="lin" valueType="num">
                                      <p:cBhvr>
                                        <p:cTn id="67" dur="500" fill="hold"/>
                                        <p:tgtEl>
                                          <p:spTgt spid="192516"/>
                                        </p:tgtEl>
                                        <p:attrNameLst>
                                          <p:attrName>ppt_h</p:attrName>
                                        </p:attrNameLst>
                                      </p:cBhvr>
                                      <p:tavLst>
                                        <p:tav tm="0">
                                          <p:val>
                                            <p:fltVal val="0"/>
                                          </p:val>
                                        </p:tav>
                                        <p:tav tm="100000">
                                          <p:val>
                                            <p:strVal val="#ppt_h"/>
                                          </p:val>
                                        </p:tav>
                                      </p:tavLst>
                                    </p:anim>
                                    <p:animEffect transition="in" filter="fade">
                                      <p:cBhvr>
                                        <p:cTn id="68" dur="500"/>
                                        <p:tgtEl>
                                          <p:spTgt spid="192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3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Geheimnis der Kommunikation</a:t>
            </a:r>
            <a:endParaRPr lang="de-DE" dirty="0"/>
          </a:p>
        </p:txBody>
      </p:sp>
      <p:sp>
        <p:nvSpPr>
          <p:cNvPr id="3" name="Inhaltsplatzhalter 2"/>
          <p:cNvSpPr>
            <a:spLocks noGrp="1"/>
          </p:cNvSpPr>
          <p:nvPr>
            <p:ph sz="quarter" idx="1"/>
          </p:nvPr>
        </p:nvSpPr>
        <p:spPr/>
        <p:txBody>
          <a:bodyPr/>
          <a:lstStyle/>
          <a:p>
            <a:r>
              <a:rPr lang="de-DE" dirty="0" smtClean="0"/>
              <a:t>Was sind Gedanken / Erinnerungen?</a:t>
            </a:r>
          </a:p>
          <a:p>
            <a:endParaRPr lang="de-DE" dirty="0" smtClean="0"/>
          </a:p>
          <a:p>
            <a:r>
              <a:rPr lang="de-DE" dirty="0" smtClean="0"/>
              <a:t>„Eine gute Möglichkeit über Denken zu denken, ist seine Sinne innerlich zu nutzen“ </a:t>
            </a:r>
            <a:r>
              <a:rPr lang="de-DE" sz="1200" dirty="0" smtClean="0"/>
              <a:t>O´Connor</a:t>
            </a:r>
            <a:endParaRPr lang="de-DE"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Geheimnis der Kommunikation</a:t>
            </a:r>
            <a:endParaRPr lang="de-DE" dirty="0"/>
          </a:p>
        </p:txBody>
      </p:sp>
      <p:sp>
        <p:nvSpPr>
          <p:cNvPr id="3" name="Inhaltsplatzhalter 2"/>
          <p:cNvSpPr>
            <a:spLocks noGrp="1"/>
          </p:cNvSpPr>
          <p:nvPr>
            <p:ph sz="quarter" idx="1"/>
          </p:nvPr>
        </p:nvSpPr>
        <p:spPr/>
        <p:txBody>
          <a:bodyPr/>
          <a:lstStyle/>
          <a:p>
            <a:r>
              <a:rPr lang="de-DE" dirty="0" smtClean="0"/>
              <a:t>Die wichtigsten Repräsentationssysteme für Kommunikation</a:t>
            </a:r>
            <a:endParaRPr lang="de-DE" dirty="0"/>
          </a:p>
        </p:txBody>
      </p:sp>
      <p:pic>
        <p:nvPicPr>
          <p:cNvPr id="4" name="Picture 2"/>
          <p:cNvPicPr>
            <a:picLocks noChangeAspect="1" noChangeArrowheads="1"/>
          </p:cNvPicPr>
          <p:nvPr/>
        </p:nvPicPr>
        <p:blipFill>
          <a:blip r:embed="rId2"/>
          <a:srcRect/>
          <a:stretch>
            <a:fillRect/>
          </a:stretch>
        </p:blipFill>
        <p:spPr bwMode="auto">
          <a:xfrm>
            <a:off x="2428859" y="2071678"/>
            <a:ext cx="4087851" cy="3656213"/>
          </a:xfrm>
          <a:prstGeom prst="rect">
            <a:avLst/>
          </a:prstGeom>
          <a:noFill/>
          <a:ln w="9525">
            <a:noFill/>
            <a:miter lim="800000"/>
            <a:headEnd/>
            <a:tailEnd/>
          </a:ln>
          <a:effectLst/>
        </p:spPr>
      </p:pic>
      <p:pic>
        <p:nvPicPr>
          <p:cNvPr id="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357422" y="1695647"/>
            <a:ext cx="5702300" cy="4318000"/>
          </a:xfrm>
          <a:prstGeom prst="rect">
            <a:avLst/>
          </a:prstGeom>
          <a:noFill/>
          <a:ln w="9525">
            <a:noFill/>
            <a:miter lim="800000"/>
            <a:headEnd/>
            <a:tailEnd/>
          </a:ln>
          <a:effectLst/>
        </p:spPr>
      </p:pic>
      <p:pic>
        <p:nvPicPr>
          <p:cNvPr id="9"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368576" y="1387492"/>
            <a:ext cx="5918200" cy="4470400"/>
          </a:xfrm>
          <a:prstGeom prst="rect">
            <a:avLst/>
          </a:prstGeom>
          <a:noFill/>
          <a:ln w="9525">
            <a:noFill/>
            <a:miter lim="800000"/>
            <a:headEnd/>
            <a:tailEnd/>
          </a:ln>
          <a:effectLst/>
        </p:spPr>
      </p:pic>
      <p:pic>
        <p:nvPicPr>
          <p:cNvPr id="10" name="Picture 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890202" y="1272981"/>
            <a:ext cx="6500813" cy="4838700"/>
          </a:xfrm>
          <a:prstGeom prst="rect">
            <a:avLst/>
          </a:prstGeom>
          <a:noFill/>
          <a:ln w="9525">
            <a:noFill/>
            <a:miter lim="800000"/>
            <a:headEnd/>
            <a:tailEnd/>
          </a:ln>
          <a:effectLst/>
        </p:spPr>
      </p:pic>
      <p:sp>
        <p:nvSpPr>
          <p:cNvPr id="11" name="Textfeld 10"/>
          <p:cNvSpPr txBox="1"/>
          <p:nvPr/>
        </p:nvSpPr>
        <p:spPr>
          <a:xfrm>
            <a:off x="6572264" y="4143380"/>
            <a:ext cx="1500198" cy="369332"/>
          </a:xfrm>
          <a:prstGeom prst="rect">
            <a:avLst/>
          </a:prstGeom>
          <a:solidFill>
            <a:schemeClr val="bg1"/>
          </a:solidFill>
        </p:spPr>
        <p:txBody>
          <a:bodyPr wrap="square" rtlCol="0">
            <a:spAutoFit/>
          </a:bodyPr>
          <a:lstStyle/>
          <a:p>
            <a:pPr algn="ctr"/>
            <a:r>
              <a:rPr lang="de-DE" dirty="0" smtClean="0"/>
              <a:t>visuell</a:t>
            </a:r>
            <a:endParaRPr lang="de-DE" dirty="0"/>
          </a:p>
        </p:txBody>
      </p:sp>
      <p:sp>
        <p:nvSpPr>
          <p:cNvPr id="12" name="Textfeld 11"/>
          <p:cNvSpPr txBox="1"/>
          <p:nvPr/>
        </p:nvSpPr>
        <p:spPr>
          <a:xfrm>
            <a:off x="6013639" y="2000240"/>
            <a:ext cx="2357454" cy="369332"/>
          </a:xfrm>
          <a:prstGeom prst="rect">
            <a:avLst/>
          </a:prstGeom>
          <a:solidFill>
            <a:schemeClr val="bg1"/>
          </a:solidFill>
        </p:spPr>
        <p:txBody>
          <a:bodyPr wrap="square" rtlCol="0">
            <a:spAutoFit/>
          </a:bodyPr>
          <a:lstStyle/>
          <a:p>
            <a:pPr algn="ctr"/>
            <a:r>
              <a:rPr lang="de-DE" dirty="0" smtClean="0"/>
              <a:t>kinästhetisch</a:t>
            </a:r>
            <a:endParaRPr lang="de-DE" dirty="0"/>
          </a:p>
        </p:txBody>
      </p:sp>
      <p:sp>
        <p:nvSpPr>
          <p:cNvPr id="13" name="Textfeld 12"/>
          <p:cNvSpPr txBox="1"/>
          <p:nvPr/>
        </p:nvSpPr>
        <p:spPr>
          <a:xfrm>
            <a:off x="1857356" y="4786322"/>
            <a:ext cx="1500198" cy="369332"/>
          </a:xfrm>
          <a:prstGeom prst="rect">
            <a:avLst/>
          </a:prstGeom>
          <a:solidFill>
            <a:schemeClr val="bg1"/>
          </a:solidFill>
        </p:spPr>
        <p:txBody>
          <a:bodyPr wrap="square" rtlCol="0">
            <a:spAutoFit/>
          </a:bodyPr>
          <a:lstStyle/>
          <a:p>
            <a:pPr algn="ctr"/>
            <a:r>
              <a:rPr lang="de-DE" dirty="0" smtClean="0"/>
              <a:t>auditiv</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Wann werden Menschen akzeptiert und als sympathisch beurteilt</a:t>
            </a:r>
            <a:endParaRPr lang="de-DE" dirty="0"/>
          </a:p>
        </p:txBody>
      </p:sp>
      <p:sp>
        <p:nvSpPr>
          <p:cNvPr id="3" name="Inhaltsplatzhalter 2"/>
          <p:cNvSpPr>
            <a:spLocks noGrp="1"/>
          </p:cNvSpPr>
          <p:nvPr>
            <p:ph sz="quarter" idx="1"/>
          </p:nvPr>
        </p:nvSpPr>
        <p:spPr/>
        <p:txBody>
          <a:bodyPr/>
          <a:lstStyle/>
          <a:p>
            <a:r>
              <a:rPr lang="de-DE" dirty="0" smtClean="0"/>
              <a:t>Folgende Eigenschaften werden sympathischen Menschen in der Regel zugesprochen:</a:t>
            </a:r>
          </a:p>
          <a:p>
            <a:pPr lvl="1"/>
            <a:r>
              <a:rPr lang="de-DE" dirty="0" smtClean="0"/>
              <a:t>Sie sind einem ähnlich</a:t>
            </a:r>
          </a:p>
          <a:p>
            <a:pPr lvl="1"/>
            <a:r>
              <a:rPr lang="de-DE" dirty="0" smtClean="0"/>
              <a:t>Sie sind so, wie man selbst gerne sein möchte (Vorbild)</a:t>
            </a:r>
          </a:p>
          <a:p>
            <a:pPr lvl="1"/>
            <a:endParaRPr lang="de-DE" dirty="0" smtClean="0"/>
          </a:p>
          <a:p>
            <a:r>
              <a:rPr lang="de-DE" dirty="0" smtClean="0"/>
              <a:t>Treffen zwei Menschen, die ähnliche Charakterzüge haben aufeinander, so entsteht ein Gefühl enger Verbundenheit.</a:t>
            </a:r>
            <a:br>
              <a:rPr lang="de-DE" dirty="0" smtClean="0"/>
            </a:br>
            <a:r>
              <a:rPr lang="de-DE" dirty="0" smtClean="0">
                <a:sym typeface="Wingdings" pitchFamily="2" charset="2"/>
              </a:rPr>
              <a:t> Man spricht von </a:t>
            </a:r>
            <a:r>
              <a:rPr lang="de-DE" b="1" dirty="0" smtClean="0">
                <a:sym typeface="Wingdings" pitchFamily="2" charset="2"/>
              </a:rPr>
              <a:t>Rapport</a:t>
            </a:r>
            <a:endParaRPr lang="de-DE"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Rapport ist das Ziel</a:t>
            </a:r>
            <a:endParaRPr lang="de-DE" dirty="0"/>
          </a:p>
        </p:txBody>
      </p:sp>
      <p:sp>
        <p:nvSpPr>
          <p:cNvPr id="3" name="Inhaltsplatzhalter 2"/>
          <p:cNvSpPr>
            <a:spLocks noGrp="1"/>
          </p:cNvSpPr>
          <p:nvPr>
            <p:ph sz="quarter" idx="1"/>
          </p:nvPr>
        </p:nvSpPr>
        <p:spPr/>
        <p:txBody>
          <a:bodyPr>
            <a:normAutofit/>
          </a:bodyPr>
          <a:lstStyle/>
          <a:p>
            <a:r>
              <a:rPr lang="de-DE" b="1" dirty="0" smtClean="0"/>
              <a:t>Rapport </a:t>
            </a:r>
            <a:r>
              <a:rPr lang="de-DE" dirty="0" smtClean="0"/>
              <a:t>(engl. = „enge Beziehung, Übereinstimmung)</a:t>
            </a:r>
          </a:p>
          <a:p>
            <a:endParaRPr lang="de-DE" b="1" dirty="0" smtClean="0"/>
          </a:p>
          <a:p>
            <a:r>
              <a:rPr lang="de-DE" dirty="0" smtClean="0"/>
              <a:t>Rapport ist der Zustand verbaler und nonverbaler Bezogenheit von Menschen aufeinander. Es handelt sich um eine starke Form von Empathie („</a:t>
            </a:r>
            <a:r>
              <a:rPr lang="de-DE" dirty="0" err="1" smtClean="0"/>
              <a:t>Mitfühlung</a:t>
            </a:r>
            <a:r>
              <a:rPr lang="de-DE" dirty="0" smtClean="0"/>
              <a:t>“).</a:t>
            </a:r>
          </a:p>
          <a:p>
            <a:endParaRPr lang="de-DE" dirty="0" smtClean="0"/>
          </a:p>
          <a:p>
            <a:r>
              <a:rPr lang="de-DE" dirty="0" smtClean="0"/>
              <a:t>Treten Menschen miteinander in Kontakt, passt sich in der Regel meist unbewusst ihre verbale und nonverbale Kommunikation einander an. Je positiver der Kontakt durch den Einzelnen bewertet wird, desto stärker ist seine Anpassung (Bezogenheit) an das Gegenüber.</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Wie kann man Rapport bewusst herstellen?</a:t>
            </a:r>
            <a:endParaRPr lang="de-DE" dirty="0"/>
          </a:p>
        </p:txBody>
      </p:sp>
      <p:graphicFrame>
        <p:nvGraphicFramePr>
          <p:cNvPr id="4" name="Inhaltsplatzhalter 3"/>
          <p:cNvGraphicFramePr>
            <a:graphicFrameLocks noGrp="1"/>
          </p:cNvGraphicFramePr>
          <p:nvPr>
            <p:ph sz="quarter" idx="1"/>
          </p:nvPr>
        </p:nvGraphicFramePr>
        <p:xfrm>
          <a:off x="1714480" y="1571612"/>
          <a:ext cx="5872146" cy="3357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hteck 4"/>
          <p:cNvSpPr/>
          <p:nvPr/>
        </p:nvSpPr>
        <p:spPr>
          <a:xfrm>
            <a:off x="1571604" y="5488560"/>
            <a:ext cx="6115841" cy="369332"/>
          </a:xfrm>
          <a:prstGeom prst="rect">
            <a:avLst/>
          </a:prstGeom>
        </p:spPr>
        <p:txBody>
          <a:bodyPr wrap="none">
            <a:spAutoFit/>
          </a:bodyPr>
          <a:lstStyle/>
          <a:p>
            <a:r>
              <a:rPr lang="de-DE" b="1" dirty="0" smtClean="0"/>
              <a:t>Rapport bildet die Basis für Vertrauen und Engagement</a:t>
            </a:r>
            <a:endParaRPr lang="de-DE"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D1D1AA38-81E1-418F-9925-D65174884F43}"/>
                                            </p:graphicEl>
                                          </p:spTgt>
                                        </p:tgtEl>
                                        <p:attrNameLst>
                                          <p:attrName>style.visibility</p:attrName>
                                        </p:attrNameLst>
                                      </p:cBhvr>
                                      <p:to>
                                        <p:strVal val="visible"/>
                                      </p:to>
                                    </p:set>
                                    <p:animEffect transition="in" filter="fade">
                                      <p:cBhvr>
                                        <p:cTn id="7" dur="500"/>
                                        <p:tgtEl>
                                          <p:spTgt spid="4">
                                            <p:graphicEl>
                                              <a:dgm id="{D1D1AA38-81E1-418F-9925-D65174884F4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0F0CDDAA-862B-436A-AF7A-EF4AE475CE95}"/>
                                            </p:graphicEl>
                                          </p:spTgt>
                                        </p:tgtEl>
                                        <p:attrNameLst>
                                          <p:attrName>style.visibility</p:attrName>
                                        </p:attrNameLst>
                                      </p:cBhvr>
                                      <p:to>
                                        <p:strVal val="visible"/>
                                      </p:to>
                                    </p:set>
                                    <p:animEffect transition="in" filter="fade">
                                      <p:cBhvr>
                                        <p:cTn id="12" dur="500"/>
                                        <p:tgtEl>
                                          <p:spTgt spid="4">
                                            <p:graphicEl>
                                              <a:dgm id="{0F0CDDAA-862B-436A-AF7A-EF4AE475CE95}"/>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34CB590C-BF6C-4244-98C1-19ACE617BF4A}"/>
                                            </p:graphicEl>
                                          </p:spTgt>
                                        </p:tgtEl>
                                        <p:attrNameLst>
                                          <p:attrName>style.visibility</p:attrName>
                                        </p:attrNameLst>
                                      </p:cBhvr>
                                      <p:to>
                                        <p:strVal val="visible"/>
                                      </p:to>
                                    </p:set>
                                    <p:animEffect transition="in" filter="fade">
                                      <p:cBhvr>
                                        <p:cTn id="17" dur="500"/>
                                        <p:tgtEl>
                                          <p:spTgt spid="4">
                                            <p:graphicEl>
                                              <a:dgm id="{34CB590C-BF6C-4244-98C1-19ACE617BF4A}"/>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A1C0036A-74CF-4099-8ED2-418BAFB048C9}"/>
                                            </p:graphicEl>
                                          </p:spTgt>
                                        </p:tgtEl>
                                        <p:attrNameLst>
                                          <p:attrName>style.visibility</p:attrName>
                                        </p:attrNameLst>
                                      </p:cBhvr>
                                      <p:to>
                                        <p:strVal val="visible"/>
                                      </p:to>
                                    </p:set>
                                    <p:animEffect transition="in" filter="fade">
                                      <p:cBhvr>
                                        <p:cTn id="22" dur="500"/>
                                        <p:tgtEl>
                                          <p:spTgt spid="4">
                                            <p:graphicEl>
                                              <a:dgm id="{A1C0036A-74CF-4099-8ED2-418BAFB048C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24742FA1-9979-4645-A622-1C2D410838ED}"/>
                                            </p:graphicEl>
                                          </p:spTgt>
                                        </p:tgtEl>
                                        <p:attrNameLst>
                                          <p:attrName>style.visibility</p:attrName>
                                        </p:attrNameLst>
                                      </p:cBhvr>
                                      <p:to>
                                        <p:strVal val="visible"/>
                                      </p:to>
                                    </p:set>
                                    <p:animEffect transition="in" filter="fade">
                                      <p:cBhvr>
                                        <p:cTn id="27" dur="500"/>
                                        <p:tgtEl>
                                          <p:spTgt spid="4">
                                            <p:graphicEl>
                                              <a:dgm id="{24742FA1-9979-4645-A622-1C2D410838ED}"/>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B3813620-39FF-458E-BE11-0AF41076FCC6}"/>
                                            </p:graphicEl>
                                          </p:spTgt>
                                        </p:tgtEl>
                                        <p:attrNameLst>
                                          <p:attrName>style.visibility</p:attrName>
                                        </p:attrNameLst>
                                      </p:cBhvr>
                                      <p:to>
                                        <p:strVal val="visible"/>
                                      </p:to>
                                    </p:set>
                                    <p:animEffect transition="in" filter="fade">
                                      <p:cBhvr>
                                        <p:cTn id="32" dur="500"/>
                                        <p:tgtEl>
                                          <p:spTgt spid="4">
                                            <p:graphicEl>
                                              <a:dgm id="{B3813620-39FF-458E-BE11-0AF41076FCC6}"/>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Die Strategien des Unternehmens</a:t>
            </a:r>
          </a:p>
        </p:txBody>
      </p:sp>
      <p:sp>
        <p:nvSpPr>
          <p:cNvPr id="19458" name="Rectangle 2"/>
          <p:cNvSpPr>
            <a:spLocks noGrp="1" noChangeArrowheads="1"/>
          </p:cNvSpPr>
          <p:nvPr>
            <p:ph type="body" idx="4294967295"/>
          </p:nvPr>
        </p:nvSpPr>
        <p:spPr>
          <a:xfrm>
            <a:off x="457200" y="1219200"/>
            <a:ext cx="8248650" cy="1028700"/>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Aus der Vision leiten sich Strategien ab.</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b="1"/>
              <a:t>Was</a:t>
            </a:r>
            <a:r>
              <a:rPr lang="en-GB"/>
              <a:t> will die Firma </a:t>
            </a:r>
            <a:r>
              <a:rPr lang="en-GB" b="1"/>
              <a:t>wann</a:t>
            </a:r>
            <a:r>
              <a:rPr lang="en-GB"/>
              <a:t> und </a:t>
            </a:r>
            <a:r>
              <a:rPr lang="en-GB" b="1"/>
              <a:t>warum</a:t>
            </a:r>
            <a:r>
              <a:rPr lang="en-GB"/>
              <a:t> sein?</a:t>
            </a:r>
          </a:p>
        </p:txBody>
      </p:sp>
      <p:sp>
        <p:nvSpPr>
          <p:cNvPr id="19459" name="Rectangle 3"/>
          <p:cNvSpPr>
            <a:spLocks noGrp="1" noChangeArrowheads="1"/>
          </p:cNvSpPr>
          <p:nvPr>
            <p:ph type="body" idx="4294967295"/>
          </p:nvPr>
        </p:nvSpPr>
        <p:spPr>
          <a:xfrm>
            <a:off x="457200" y="2840038"/>
            <a:ext cx="8248650" cy="2795587"/>
          </a:xfrm>
          <a:ln/>
        </p:spPr>
        <p:txBody>
          <a:bodyPr/>
          <a:lstStyle/>
          <a:p>
            <a:pPr>
              <a:lnSpc>
                <a:spcPct val="98000"/>
              </a:lnSpc>
              <a:buSzPct val="100000"/>
              <a:buFont typeface="Wingdings 3" pitchFamily="16" charset="2"/>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Zukünftige Stellung in der Umwelt bestimmen</a:t>
            </a:r>
          </a:p>
          <a:p>
            <a:pPr>
              <a:lnSpc>
                <a:spcPct val="97000"/>
              </a:lnSpc>
              <a:buSzPct val="100000"/>
              <a:buFont typeface="Wingdings 3" pitchFamily="16" charset="2"/>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Technologien und Ressourcen zur Zielerreichung auswählen</a:t>
            </a:r>
          </a:p>
          <a:p>
            <a:pPr>
              <a:lnSpc>
                <a:spcPct val="97000"/>
              </a:lnSpc>
              <a:buSzPct val="100000"/>
              <a:buFont typeface="Wingdings 3" pitchFamily="16" charset="2"/>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Anwenden dieser zur Herausbildung eines Alleinstellungsmerkmals</a:t>
            </a:r>
          </a:p>
          <a:p>
            <a:pPr>
              <a:lnSpc>
                <a:spcPct val="97000"/>
              </a:lnSpc>
              <a:buSzPct val="100000"/>
              <a:buFont typeface="Wingdings 3" pitchFamily="16" charset="2"/>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Ex Post-Beurteilungsmaßstäbe definieren</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Leading</a:t>
            </a:r>
            <a:endParaRPr lang="de-DE" dirty="0"/>
          </a:p>
        </p:txBody>
      </p:sp>
      <p:sp>
        <p:nvSpPr>
          <p:cNvPr id="3" name="Inhaltsplatzhalter 2"/>
          <p:cNvSpPr>
            <a:spLocks noGrp="1"/>
          </p:cNvSpPr>
          <p:nvPr>
            <p:ph sz="quarter" idx="1"/>
          </p:nvPr>
        </p:nvSpPr>
        <p:spPr/>
        <p:txBody>
          <a:bodyPr/>
          <a:lstStyle/>
          <a:p>
            <a:r>
              <a:rPr lang="de-DE" dirty="0" smtClean="0"/>
              <a:t>Voraussetzung für </a:t>
            </a:r>
            <a:r>
              <a:rPr lang="de-DE" u="sng" dirty="0" smtClean="0"/>
              <a:t>widerstandsfreie Führung</a:t>
            </a:r>
            <a:r>
              <a:rPr lang="de-DE" dirty="0" smtClean="0"/>
              <a:t> ist Rapport.</a:t>
            </a:r>
          </a:p>
          <a:p>
            <a:endParaRPr lang="de-DE" dirty="0" smtClean="0"/>
          </a:p>
          <a:p>
            <a:r>
              <a:rPr lang="de-DE" dirty="0" smtClean="0"/>
              <a:t>Wie stellt sich Leading ohne Rapport dar?</a:t>
            </a:r>
          </a:p>
          <a:p>
            <a:pPr lvl="1"/>
            <a:r>
              <a:rPr lang="de-DE" dirty="0" smtClean="0"/>
              <a:t>Druck,  Zwang,  Ausübung von Autorität</a:t>
            </a:r>
            <a:br>
              <a:rPr lang="de-DE" dirty="0" smtClean="0"/>
            </a:br>
            <a:r>
              <a:rPr lang="de-DE" sz="2000" dirty="0" smtClean="0">
                <a:solidFill>
                  <a:srgbClr val="C00000"/>
                </a:solidFill>
                <a:sym typeface="Wingdings" pitchFamily="2" charset="2"/>
              </a:rPr>
              <a:t> Keine Zufriedenen Mitarbeiter  eingeschränkte Produktivität</a:t>
            </a:r>
          </a:p>
          <a:p>
            <a:pPr lvl="1"/>
            <a:endParaRPr lang="de-DE" sz="2000" dirty="0" smtClean="0">
              <a:solidFill>
                <a:srgbClr val="C00000"/>
              </a:solidFill>
              <a:sym typeface="Wingdings" pitchFamily="2" charset="2"/>
            </a:endParaRPr>
          </a:p>
          <a:p>
            <a:r>
              <a:rPr lang="de-DE" dirty="0" smtClean="0">
                <a:sym typeface="Wingdings" pitchFamily="2" charset="2"/>
              </a:rPr>
              <a:t>Wie verhält es sich mit Rapport?</a:t>
            </a:r>
          </a:p>
          <a:p>
            <a:pPr lvl="1"/>
            <a:r>
              <a:rPr lang="de-DE" dirty="0" smtClean="0">
                <a:sym typeface="Wingdings" pitchFamily="2" charset="2"/>
              </a:rPr>
              <a:t>Mitarbeiter sind motiviert und stehen hinter der Idee</a:t>
            </a:r>
          </a:p>
          <a:p>
            <a:pPr lvl="2">
              <a:buNone/>
            </a:pPr>
            <a:r>
              <a:rPr lang="de-DE" dirty="0" smtClean="0">
                <a:solidFill>
                  <a:srgbClr val="C00000"/>
                </a:solidFill>
                <a:sym typeface="Wingdings" pitchFamily="2" charset="2"/>
              </a:rPr>
              <a:t> Steigerung der Effizienz, Weniger Kontrolle nötig, Hohe Eigeninitiative</a:t>
            </a:r>
            <a:r>
              <a:rPr lang="de-DE" dirty="0" smtClean="0">
                <a:sym typeface="Wingdings" pitchFamily="2" charset="2"/>
              </a:rPr>
              <a:t>		</a:t>
            </a:r>
            <a:endParaRPr 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Konflikte</a:t>
            </a:r>
            <a:endParaRPr lang="de-DE" dirty="0"/>
          </a:p>
        </p:txBody>
      </p:sp>
      <p:sp>
        <p:nvSpPr>
          <p:cNvPr id="3" name="Inhaltsplatzhalter 2"/>
          <p:cNvSpPr>
            <a:spLocks noGrp="1"/>
          </p:cNvSpPr>
          <p:nvPr>
            <p:ph sz="quarter" idx="1"/>
          </p:nvPr>
        </p:nvSpPr>
        <p:spPr/>
        <p:txBody>
          <a:bodyPr/>
          <a:lstStyle/>
          <a:p>
            <a:r>
              <a:rPr lang="de-DE" dirty="0" smtClean="0"/>
              <a:t>Worauf basieren Konflikte?</a:t>
            </a:r>
          </a:p>
          <a:p>
            <a:pPr lvl="1"/>
            <a:r>
              <a:rPr lang="de-DE" dirty="0" smtClean="0"/>
              <a:t>Unterschiedliche Ansichten</a:t>
            </a:r>
          </a:p>
          <a:p>
            <a:pPr lvl="1"/>
            <a:r>
              <a:rPr lang="de-DE" dirty="0" smtClean="0"/>
              <a:t>Mangelnde Bereitschaft zur Akzeptanz</a:t>
            </a:r>
          </a:p>
          <a:p>
            <a:pPr lvl="1"/>
            <a:r>
              <a:rPr lang="de-DE" dirty="0" smtClean="0"/>
              <a:t>Mangelnde Kommunikation</a:t>
            </a:r>
          </a:p>
          <a:p>
            <a:pPr lvl="1"/>
            <a:r>
              <a:rPr lang="de-DE" dirty="0" smtClean="0"/>
              <a:t>Mangelndes Vertrauen</a:t>
            </a:r>
          </a:p>
          <a:p>
            <a:pPr lvl="1"/>
            <a:r>
              <a:rPr lang="de-DE" dirty="0" smtClean="0"/>
              <a:t>Persönliche Verletzung</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Konfliktlösung</a:t>
            </a:r>
            <a:endParaRPr lang="de-DE" dirty="0"/>
          </a:p>
        </p:txBody>
      </p:sp>
      <p:sp>
        <p:nvSpPr>
          <p:cNvPr id="3" name="Inhaltsplatzhalter 2"/>
          <p:cNvSpPr>
            <a:spLocks noGrp="1"/>
          </p:cNvSpPr>
          <p:nvPr>
            <p:ph sz="quarter" idx="1"/>
          </p:nvPr>
        </p:nvSpPr>
        <p:spPr/>
        <p:txBody>
          <a:bodyPr/>
          <a:lstStyle/>
          <a:p>
            <a:r>
              <a:rPr lang="de-DE" dirty="0" smtClean="0"/>
              <a:t>Häufige Frage nach der Ursache einer Reaktion?</a:t>
            </a:r>
          </a:p>
          <a:p>
            <a:pPr lvl="1"/>
            <a:r>
              <a:rPr lang="de-DE" b="1" dirty="0" smtClean="0">
                <a:solidFill>
                  <a:srgbClr val="C00000"/>
                </a:solidFill>
              </a:rPr>
              <a:t>WARUM</a:t>
            </a:r>
            <a:r>
              <a:rPr lang="de-DE" dirty="0" smtClean="0"/>
              <a:t>?</a:t>
            </a:r>
          </a:p>
          <a:p>
            <a:pPr lvl="1"/>
            <a:r>
              <a:rPr lang="de-DE" dirty="0" smtClean="0"/>
              <a:t>Antwort auf eine </a:t>
            </a:r>
            <a:r>
              <a:rPr lang="de-DE" b="1" dirty="0" smtClean="0">
                <a:solidFill>
                  <a:srgbClr val="C00000"/>
                </a:solidFill>
              </a:rPr>
              <a:t>WARUM</a:t>
            </a:r>
            <a:r>
              <a:rPr lang="de-DE" dirty="0" smtClean="0"/>
              <a:t>-Frage: </a:t>
            </a:r>
            <a:r>
              <a:rPr lang="de-DE" b="1" dirty="0" smtClean="0">
                <a:solidFill>
                  <a:srgbClr val="C00000"/>
                </a:solidFill>
              </a:rPr>
              <a:t>RECHTFERTIGUNG</a:t>
            </a:r>
          </a:p>
          <a:p>
            <a:pPr lvl="1"/>
            <a:endParaRPr lang="de-DE" b="1" dirty="0" smtClean="0">
              <a:solidFill>
                <a:srgbClr val="C00000"/>
              </a:solidFill>
            </a:endParaRPr>
          </a:p>
          <a:p>
            <a:r>
              <a:rPr lang="de-DE" dirty="0" smtClean="0"/>
              <a:t>Bessere Frage um in einen Rapport zu kommen und Vertrauen zu schaffen?</a:t>
            </a:r>
          </a:p>
          <a:p>
            <a:pPr lvl="1"/>
            <a:r>
              <a:rPr lang="de-DE" b="1" dirty="0" smtClean="0">
                <a:solidFill>
                  <a:srgbClr val="C00000"/>
                </a:solidFill>
              </a:rPr>
              <a:t>WIE?</a:t>
            </a:r>
            <a:r>
              <a:rPr lang="de-DE" dirty="0" smtClean="0"/>
              <a:t> (z.B. Wie geht es dir damit? / Wie empfindest du das?)</a:t>
            </a:r>
          </a:p>
          <a:p>
            <a:pPr lvl="1"/>
            <a:endParaRPr lang="de-DE" dirty="0" smtClean="0"/>
          </a:p>
          <a:p>
            <a:pPr>
              <a:buNone/>
            </a:pPr>
            <a:r>
              <a:rPr lang="de-DE" u="sng" dirty="0" smtClean="0">
                <a:solidFill>
                  <a:srgbClr val="C00000"/>
                </a:solidFill>
              </a:rPr>
              <a:t>WIE-Fragen zeugen von Akzeptanz und erzeugen Vertrauen.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Fazit</a:t>
            </a:r>
            <a:endParaRPr lang="de-DE" dirty="0"/>
          </a:p>
        </p:txBody>
      </p:sp>
      <p:sp>
        <p:nvSpPr>
          <p:cNvPr id="3" name="Inhaltsplatzhalter 2"/>
          <p:cNvSpPr>
            <a:spLocks noGrp="1"/>
          </p:cNvSpPr>
          <p:nvPr>
            <p:ph sz="quarter" idx="1"/>
          </p:nvPr>
        </p:nvSpPr>
        <p:spPr/>
        <p:txBody>
          <a:bodyPr/>
          <a:lstStyle/>
          <a:p>
            <a:r>
              <a:rPr lang="de-DE" b="1" dirty="0" smtClean="0"/>
              <a:t>„Wenn Sie immer das tun, was Sie schon immer getan haben, werden Sie immer das bekommen, was Sie schon immer bekommen haben. Wenn das, was Sie tun, nicht wirkt, tun Sie etwas anderes.“</a:t>
            </a:r>
            <a:r>
              <a:rPr lang="de-DE" dirty="0" smtClean="0"/>
              <a:t> (O'Connor, 2006)</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idx="4294967295"/>
          </p:nvPr>
        </p:nvSpPr>
        <p:spPr>
          <a:xfrm>
            <a:off x="457200" y="196850"/>
            <a:ext cx="8229600" cy="992188"/>
          </a:xfrm>
          <a:ln/>
        </p:spPr>
        <p:txBody>
          <a:bodyPr/>
          <a:lstStyle/>
          <a:p>
            <a:endParaRPr lang="de-DE"/>
          </a:p>
        </p:txBody>
      </p:sp>
      <p:sp>
        <p:nvSpPr>
          <p:cNvPr id="22530" name="Text Box 2"/>
          <p:cNvSpPr txBox="1">
            <a:spLocks noChangeArrowheads="1"/>
          </p:cNvSpPr>
          <p:nvPr/>
        </p:nvSpPr>
        <p:spPr bwMode="auto">
          <a:xfrm>
            <a:off x="415925" y="3924300"/>
            <a:ext cx="8453438" cy="2433638"/>
          </a:xfrm>
          <a:prstGeom prst="rect">
            <a:avLst/>
          </a:prstGeom>
          <a:noFill/>
          <a:ln w="9525">
            <a:noFill/>
            <a:round/>
            <a:headEnd/>
            <a:tailEnd/>
          </a:ln>
          <a:effectLst/>
        </p:spPr>
        <p:txBody>
          <a:bodyPr lIns="90000" tIns="45000" rIns="90000" bIns="45000"/>
          <a:lstStyle/>
          <a:p>
            <a:pP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000000"/>
                </a:solidFill>
                <a:ea typeface="AR PL ShanHeiSun Uni" charset="0"/>
                <a:cs typeface="AR PL ShanHeiSun Uni" charset="0"/>
              </a:rPr>
              <a:t>Agenda</a:t>
            </a: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a:solidFill>
                  <a:srgbClr val="000000"/>
                </a:solidFill>
                <a:ea typeface="AR PL ShanHeiSun Uni" charset="0"/>
                <a:cs typeface="AR PL ShanHeiSun Uni" charset="0"/>
              </a:rPr>
              <a:t>Strategische</a:t>
            </a:r>
            <a:r>
              <a:rPr lang="en-GB" dirty="0">
                <a:solidFill>
                  <a:srgbClr val="000000"/>
                </a:solidFill>
                <a:ea typeface="AR PL ShanHeiSun Uni" charset="0"/>
                <a:cs typeface="AR PL ShanHeiSun Uni" charset="0"/>
              </a:rPr>
              <a:t> </a:t>
            </a:r>
            <a:r>
              <a:rPr lang="en-GB" dirty="0" err="1">
                <a:solidFill>
                  <a:srgbClr val="000000"/>
                </a:solidFill>
                <a:ea typeface="AR PL ShanHeiSun Uni" charset="0"/>
                <a:cs typeface="AR PL ShanHeiSun Uni" charset="0"/>
              </a:rPr>
              <a:t>Standortwahl</a:t>
            </a:r>
            <a:endParaRPr lang="en-GB" dirty="0">
              <a:solidFill>
                <a:srgbClr val="000000"/>
              </a:solidFill>
              <a:ea typeface="AR PL ShanHeiSun Uni" charset="0"/>
              <a:cs typeface="AR PL ShanHeiSun Uni" charset="0"/>
            </a:endParaRPr>
          </a:p>
          <a:p>
            <a:pPr lvl="1">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500" dirty="0" err="1">
                <a:solidFill>
                  <a:srgbClr val="000000"/>
                </a:solidFill>
                <a:ea typeface="AR PL ShanHeiSun Uni" charset="0"/>
                <a:cs typeface="AR PL ShanHeiSun Uni" charset="0"/>
              </a:rPr>
              <a:t>Standortfaktoren</a:t>
            </a:r>
            <a:endParaRPr lang="en-GB" sz="1500" dirty="0">
              <a:solidFill>
                <a:srgbClr val="000000"/>
              </a:solidFill>
              <a:ea typeface="AR PL ShanHeiSun Uni" charset="0"/>
              <a:cs typeface="AR PL ShanHeiSun Uni" charset="0"/>
            </a:endParaRPr>
          </a:p>
          <a:p>
            <a:pPr lvl="1">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500" dirty="0" err="1">
                <a:solidFill>
                  <a:srgbClr val="000000"/>
                </a:solidFill>
                <a:ea typeface="AR PL ShanHeiSun Uni" charset="0"/>
                <a:cs typeface="AR PL ShanHeiSun Uni" charset="0"/>
              </a:rPr>
              <a:t>Neoklassische</a:t>
            </a:r>
            <a:r>
              <a:rPr lang="en-GB" sz="1500" dirty="0">
                <a:solidFill>
                  <a:srgbClr val="000000"/>
                </a:solidFill>
                <a:ea typeface="AR PL ShanHeiSun Uni" charset="0"/>
                <a:cs typeface="AR PL ShanHeiSun Uni" charset="0"/>
              </a:rPr>
              <a:t> </a:t>
            </a:r>
            <a:r>
              <a:rPr lang="en-GB" sz="1500" dirty="0" err="1">
                <a:solidFill>
                  <a:srgbClr val="000000"/>
                </a:solidFill>
                <a:ea typeface="AR PL ShanHeiSun Uni" charset="0"/>
                <a:cs typeface="AR PL ShanHeiSun Uni" charset="0"/>
              </a:rPr>
              <a:t>Modelle</a:t>
            </a:r>
            <a:endParaRPr lang="en-GB" sz="1500" dirty="0">
              <a:solidFill>
                <a:srgbClr val="000000"/>
              </a:solidFill>
              <a:ea typeface="AR PL ShanHeiSun Uni" charset="0"/>
              <a:cs typeface="AR PL ShanHeiSun Uni" charset="0"/>
            </a:endParaRPr>
          </a:p>
          <a:p>
            <a:pPr lvl="1">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500" dirty="0" err="1">
                <a:solidFill>
                  <a:srgbClr val="000000"/>
                </a:solidFill>
                <a:ea typeface="AR PL ShanHeiSun Uni" charset="0"/>
                <a:cs typeface="AR PL ShanHeiSun Uni" charset="0"/>
              </a:rPr>
              <a:t>Moderne</a:t>
            </a:r>
            <a:r>
              <a:rPr lang="en-GB" sz="1500" dirty="0">
                <a:solidFill>
                  <a:srgbClr val="000000"/>
                </a:solidFill>
                <a:ea typeface="AR PL ShanHeiSun Uni" charset="0"/>
                <a:cs typeface="AR PL ShanHeiSun Uni" charset="0"/>
              </a:rPr>
              <a:t> </a:t>
            </a:r>
            <a:r>
              <a:rPr lang="en-GB" sz="1500" dirty="0" err="1">
                <a:solidFill>
                  <a:srgbClr val="000000"/>
                </a:solidFill>
                <a:ea typeface="AR PL ShanHeiSun Uni" charset="0"/>
                <a:cs typeface="AR PL ShanHeiSun Uni" charset="0"/>
              </a:rPr>
              <a:t>Werkzeuge</a:t>
            </a:r>
            <a:endParaRPr lang="en-GB" sz="1500" dirty="0">
              <a:solidFill>
                <a:srgbClr val="000000"/>
              </a:solidFill>
              <a:ea typeface="AR PL ShanHeiSun Uni" charset="0"/>
              <a:cs typeface="AR PL ShanHeiSun Uni" charset="0"/>
            </a:endParaRPr>
          </a:p>
          <a:p>
            <a:pPr lvl="1">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500" dirty="0" err="1">
                <a:solidFill>
                  <a:srgbClr val="000000"/>
                </a:solidFill>
                <a:ea typeface="AR PL ShanHeiSun Uni" charset="0"/>
                <a:cs typeface="AR PL ShanHeiSun Uni" charset="0"/>
              </a:rPr>
              <a:t>Beispiele</a:t>
            </a:r>
            <a:endParaRPr lang="en-GB" sz="1500" dirty="0">
              <a:solidFill>
                <a:srgbClr val="000000"/>
              </a:solidFill>
              <a:ea typeface="AR PL ShanHeiSun Uni" charset="0"/>
              <a:cs typeface="AR PL ShanHeiSun Uni" charset="0"/>
            </a:endParaRPr>
          </a:p>
          <a:p>
            <a:pPr>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solidFill>
                  <a:srgbClr val="000000"/>
                </a:solidFill>
                <a:ea typeface="AR PL ShanHeiSun Uni" charset="0"/>
                <a:cs typeface="AR PL ShanHeiSun Uni" charset="0"/>
              </a:rPr>
              <a:t>Marketing und </a:t>
            </a:r>
            <a:r>
              <a:rPr lang="en-GB" dirty="0" err="1">
                <a:solidFill>
                  <a:srgbClr val="000000"/>
                </a:solidFill>
                <a:ea typeface="AR PL ShanHeiSun Uni" charset="0"/>
                <a:cs typeface="AR PL ShanHeiSun Uni" charset="0"/>
              </a:rPr>
              <a:t>Preispolitik</a:t>
            </a:r>
            <a:r>
              <a:rPr lang="en-GB" dirty="0">
                <a:solidFill>
                  <a:srgbClr val="000000"/>
                </a:solidFill>
                <a:ea typeface="AR PL ShanHeiSun Uni" charset="0"/>
                <a:cs typeface="AR PL ShanHeiSun Uni" charset="0"/>
              </a:rPr>
              <a:t> </a:t>
            </a:r>
            <a:r>
              <a:rPr lang="en-GB" dirty="0" err="1">
                <a:solidFill>
                  <a:srgbClr val="000000"/>
                </a:solidFill>
                <a:ea typeface="AR PL ShanHeiSun Uni" charset="0"/>
                <a:cs typeface="AR PL ShanHeiSun Uni" charset="0"/>
              </a:rPr>
              <a:t>als</a:t>
            </a:r>
            <a:r>
              <a:rPr lang="en-GB" dirty="0">
                <a:solidFill>
                  <a:srgbClr val="000000"/>
                </a:solidFill>
                <a:ea typeface="AR PL ShanHeiSun Uni" charset="0"/>
                <a:cs typeface="AR PL ShanHeiSun Uni" charset="0"/>
              </a:rPr>
              <a:t> </a:t>
            </a:r>
            <a:r>
              <a:rPr lang="en-GB" dirty="0" err="1">
                <a:solidFill>
                  <a:srgbClr val="000000"/>
                </a:solidFill>
                <a:ea typeface="AR PL ShanHeiSun Uni" charset="0"/>
                <a:cs typeface="AR PL ShanHeiSun Uni" charset="0"/>
              </a:rPr>
              <a:t>strategische</a:t>
            </a:r>
            <a:r>
              <a:rPr lang="en-GB" dirty="0">
                <a:solidFill>
                  <a:srgbClr val="000000"/>
                </a:solidFill>
                <a:ea typeface="AR PL ShanHeiSun Uni" charset="0"/>
                <a:cs typeface="AR PL ShanHeiSun Uni" charset="0"/>
              </a:rPr>
              <a:t> </a:t>
            </a:r>
            <a:r>
              <a:rPr lang="en-GB" dirty="0" err="1">
                <a:solidFill>
                  <a:srgbClr val="000000"/>
                </a:solidFill>
                <a:ea typeface="AR PL ShanHeiSun Uni" charset="0"/>
                <a:cs typeface="AR PL ShanHeiSun Uni" charset="0"/>
              </a:rPr>
              <a:t>Instrumente</a:t>
            </a:r>
            <a:endParaRPr lang="en-GB" dirty="0">
              <a:solidFill>
                <a:srgbClr val="000000"/>
              </a:solidFill>
              <a:ea typeface="AR PL ShanHeiSun Uni" charset="0"/>
              <a:cs typeface="AR PL ShanHeiSun Uni" charset="0"/>
            </a:endParaRPr>
          </a:p>
          <a:p>
            <a:pPr lvl="1">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500" dirty="0" err="1">
                <a:solidFill>
                  <a:srgbClr val="000000"/>
                </a:solidFill>
                <a:ea typeface="AR PL ShanHeiSun Uni" charset="0"/>
                <a:cs typeface="AR PL ShanHeiSun Uni" charset="0"/>
              </a:rPr>
              <a:t>Marketingkonzeption</a:t>
            </a:r>
            <a:r>
              <a:rPr lang="en-GB" sz="1500" dirty="0">
                <a:solidFill>
                  <a:srgbClr val="000000"/>
                </a:solidFill>
                <a:ea typeface="AR PL ShanHeiSun Uni" charset="0"/>
                <a:cs typeface="AR PL ShanHeiSun Uni" charset="0"/>
              </a:rPr>
              <a:t> und </a:t>
            </a:r>
            <a:r>
              <a:rPr lang="en-GB" sz="1500" dirty="0" err="1">
                <a:solidFill>
                  <a:srgbClr val="000000"/>
                </a:solidFill>
                <a:ea typeface="AR PL ShanHeiSun Uni" charset="0"/>
                <a:cs typeface="AR PL ShanHeiSun Uni" charset="0"/>
              </a:rPr>
              <a:t>Ziele</a:t>
            </a:r>
            <a:endParaRPr lang="en-GB" sz="1500" dirty="0">
              <a:solidFill>
                <a:srgbClr val="000000"/>
              </a:solidFill>
              <a:ea typeface="AR PL ShanHeiSun Uni" charset="0"/>
              <a:cs typeface="AR PL ShanHeiSun Uni" charset="0"/>
            </a:endParaRPr>
          </a:p>
          <a:p>
            <a:pPr lvl="1">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500" dirty="0" err="1">
                <a:solidFill>
                  <a:srgbClr val="000000"/>
                </a:solidFill>
                <a:ea typeface="AR PL ShanHeiSun Uni" charset="0"/>
                <a:cs typeface="AR PL ShanHeiSun Uni" charset="0"/>
              </a:rPr>
              <a:t>Produktmanagement</a:t>
            </a:r>
            <a:r>
              <a:rPr lang="en-GB" sz="1500" dirty="0">
                <a:solidFill>
                  <a:srgbClr val="000000"/>
                </a:solidFill>
                <a:ea typeface="AR PL ShanHeiSun Uni" charset="0"/>
                <a:cs typeface="AR PL ShanHeiSun Uni" charset="0"/>
              </a:rPr>
              <a:t> </a:t>
            </a:r>
            <a:r>
              <a:rPr lang="en-GB" sz="1500" dirty="0" err="1">
                <a:solidFill>
                  <a:srgbClr val="000000"/>
                </a:solidFill>
                <a:ea typeface="AR PL ShanHeiSun Uni" charset="0"/>
                <a:cs typeface="AR PL ShanHeiSun Uni" charset="0"/>
              </a:rPr>
              <a:t>anhand</a:t>
            </a:r>
            <a:r>
              <a:rPr lang="en-GB" sz="1500" dirty="0">
                <a:solidFill>
                  <a:srgbClr val="000000"/>
                </a:solidFill>
                <a:ea typeface="AR PL ShanHeiSun Uni" charset="0"/>
                <a:cs typeface="AR PL ShanHeiSun Uni" charset="0"/>
              </a:rPr>
              <a:t> des </a:t>
            </a:r>
            <a:r>
              <a:rPr lang="en-GB" sz="1500" dirty="0" err="1">
                <a:solidFill>
                  <a:srgbClr val="000000"/>
                </a:solidFill>
                <a:ea typeface="AR PL ShanHeiSun Uni" charset="0"/>
                <a:cs typeface="AR PL ShanHeiSun Uni" charset="0"/>
              </a:rPr>
              <a:t>Produktlebenszyklus</a:t>
            </a:r>
            <a:endParaRPr lang="en-GB" sz="1500" dirty="0">
              <a:solidFill>
                <a:srgbClr val="000000"/>
              </a:solidFill>
              <a:ea typeface="AR PL ShanHeiSun Uni" charset="0"/>
              <a:cs typeface="AR PL ShanHeiSun Uni" charset="0"/>
            </a:endParaRPr>
          </a:p>
          <a:p>
            <a:pPr lvl="1">
              <a:lnSpc>
                <a:spcPct val="97000"/>
              </a:lnSpc>
              <a:buFont typeface="Gill Sans MT" pitchFamily="32"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500" dirty="0" err="1">
                <a:solidFill>
                  <a:srgbClr val="000000"/>
                </a:solidFill>
                <a:ea typeface="AR PL ShanHeiSun Uni" charset="0"/>
                <a:cs typeface="AR PL ShanHeiSun Uni" charset="0"/>
              </a:rPr>
              <a:t>Strategische</a:t>
            </a:r>
            <a:r>
              <a:rPr lang="en-GB" sz="1500" dirty="0">
                <a:solidFill>
                  <a:srgbClr val="000000"/>
                </a:solidFill>
                <a:ea typeface="AR PL ShanHeiSun Uni" charset="0"/>
                <a:cs typeface="AR PL ShanHeiSun Uni" charset="0"/>
              </a:rPr>
              <a:t> </a:t>
            </a:r>
            <a:r>
              <a:rPr lang="en-GB" sz="1500" dirty="0" err="1">
                <a:solidFill>
                  <a:srgbClr val="000000"/>
                </a:solidFill>
                <a:ea typeface="AR PL ShanHeiSun Uni" charset="0"/>
                <a:cs typeface="AR PL ShanHeiSun Uni" charset="0"/>
              </a:rPr>
              <a:t>Preispolitik</a:t>
            </a:r>
            <a:endParaRPr lang="en-GB" sz="1500" dirty="0">
              <a:solidFill>
                <a:srgbClr val="000000"/>
              </a:solidFill>
              <a:ea typeface="AR PL ShanHeiSun Uni" charset="0"/>
              <a:cs typeface="AR PL ShanHeiSun Uni" charset="0"/>
            </a:endParaRPr>
          </a:p>
        </p:txBody>
      </p:sp>
      <p:sp>
        <p:nvSpPr>
          <p:cNvPr id="22531" name="Text Box 3"/>
          <p:cNvSpPr txBox="1">
            <a:spLocks noChangeArrowheads="1"/>
          </p:cNvSpPr>
          <p:nvPr/>
        </p:nvSpPr>
        <p:spPr bwMode="auto">
          <a:xfrm>
            <a:off x="476250" y="1778000"/>
            <a:ext cx="8110538" cy="1065213"/>
          </a:xfrm>
          <a:prstGeom prst="rect">
            <a:avLst/>
          </a:prstGeom>
          <a:noFill/>
          <a:ln w="9525">
            <a:noFill/>
            <a:round/>
            <a:headEnd/>
            <a:tailEnd/>
          </a:ln>
          <a:effectLst/>
        </p:spPr>
        <p:txBody>
          <a:bodyPr lIns="90000" tIns="45000" rIns="90000" bIns="45000"/>
          <a:lstStyle/>
          <a:p>
            <a:pPr algn="ctr">
              <a:lnSpc>
                <a:spcPct val="98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b="1" dirty="0" err="1">
                <a:solidFill>
                  <a:srgbClr val="000000"/>
                </a:solidFill>
                <a:ea typeface="AR PL ShanHeiSun Uni" charset="0"/>
                <a:cs typeface="AR PL ShanHeiSun Uni" charset="0"/>
              </a:rPr>
              <a:t>Kapitel</a:t>
            </a:r>
            <a:r>
              <a:rPr lang="en-GB" sz="2200" b="1" dirty="0">
                <a:solidFill>
                  <a:srgbClr val="000000"/>
                </a:solidFill>
                <a:ea typeface="AR PL ShanHeiSun Uni" charset="0"/>
                <a:cs typeface="AR PL ShanHeiSun Uni" charset="0"/>
              </a:rPr>
              <a:t> </a:t>
            </a:r>
            <a:r>
              <a:rPr lang="en-GB" sz="2200" b="1" dirty="0" smtClean="0">
                <a:solidFill>
                  <a:srgbClr val="000000"/>
                </a:solidFill>
                <a:ea typeface="AR PL ShanHeiSun Uni" charset="0"/>
                <a:cs typeface="AR PL ShanHeiSun Uni" charset="0"/>
              </a:rPr>
              <a:t>VI</a:t>
            </a:r>
            <a:endParaRPr lang="en-GB" sz="2200" b="1" dirty="0">
              <a:solidFill>
                <a:srgbClr val="000000"/>
              </a:solidFill>
              <a:ea typeface="AR PL ShanHeiSun Uni" charset="0"/>
              <a:cs typeface="AR PL ShanHeiSun Uni" charset="0"/>
            </a:endParaRPr>
          </a:p>
          <a:p>
            <a:pPr algn="ctr">
              <a:lnSpc>
                <a:spcPct val="97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err="1">
                <a:solidFill>
                  <a:srgbClr val="000000"/>
                </a:solidFill>
                <a:ea typeface="AR PL ShanHeiSun Uni" charset="0"/>
                <a:cs typeface="AR PL ShanHeiSun Uni" charset="0"/>
              </a:rPr>
              <a:t>Strategische</a:t>
            </a:r>
            <a:r>
              <a:rPr lang="en-GB" sz="2200" dirty="0">
                <a:solidFill>
                  <a:srgbClr val="000000"/>
                </a:solidFill>
                <a:ea typeface="AR PL ShanHeiSun Uni" charset="0"/>
                <a:cs typeface="AR PL ShanHeiSun Uni" charset="0"/>
              </a:rPr>
              <a:t> </a:t>
            </a:r>
            <a:r>
              <a:rPr lang="en-GB" sz="2200" dirty="0" err="1">
                <a:solidFill>
                  <a:srgbClr val="000000"/>
                </a:solidFill>
                <a:ea typeface="AR PL ShanHeiSun Uni" charset="0"/>
                <a:cs typeface="AR PL ShanHeiSun Uni" charset="0"/>
              </a:rPr>
              <a:t>Produktions</a:t>
            </a:r>
            <a:r>
              <a:rPr lang="en-GB" sz="2200" dirty="0">
                <a:solidFill>
                  <a:srgbClr val="000000"/>
                </a:solidFill>
                <a:ea typeface="AR PL ShanHeiSun Uni" charset="0"/>
                <a:cs typeface="AR PL ShanHeiSun Uni" charset="0"/>
              </a:rPr>
              <a:t>- und </a:t>
            </a:r>
            <a:r>
              <a:rPr lang="en-GB" sz="2200" dirty="0" err="1">
                <a:solidFill>
                  <a:srgbClr val="000000"/>
                </a:solidFill>
                <a:ea typeface="AR PL ShanHeiSun Uni" charset="0"/>
                <a:cs typeface="AR PL ShanHeiSun Uni" charset="0"/>
              </a:rPr>
              <a:t>Publikationsentscheidungen</a:t>
            </a:r>
            <a:endParaRPr lang="en-GB" sz="2200" dirty="0">
              <a:solidFill>
                <a:srgbClr val="000000"/>
              </a:solidFill>
              <a:ea typeface="AR PL ShanHeiSun Uni" charset="0"/>
              <a:cs typeface="AR PL ShanHeiSun Uni" charset="0"/>
            </a:endParaRPr>
          </a:p>
        </p:txBody>
      </p:sp>
      <p:sp>
        <p:nvSpPr>
          <p:cNvPr id="5" name="Textfeld 4"/>
          <p:cNvSpPr txBox="1"/>
          <p:nvPr/>
        </p:nvSpPr>
        <p:spPr>
          <a:xfrm>
            <a:off x="7572396" y="2500306"/>
            <a:ext cx="548548" cy="246221"/>
          </a:xfrm>
          <a:prstGeom prst="rect">
            <a:avLst/>
          </a:prstGeom>
          <a:noFill/>
        </p:spPr>
        <p:txBody>
          <a:bodyPr wrap="none" rtlCol="0">
            <a:spAutoFit/>
          </a:bodyPr>
          <a:lstStyle/>
          <a:p>
            <a:r>
              <a:rPr lang="de-DE" sz="1000" dirty="0" smtClean="0"/>
              <a:t>Dennis</a:t>
            </a:r>
            <a:endParaRPr lang="de-DE" sz="1000"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idx="4294967295"/>
          </p:nvPr>
        </p:nvSpPr>
        <p:spPr>
          <a:xfrm>
            <a:off x="457200" y="241300"/>
            <a:ext cx="8229600" cy="903288"/>
          </a:xfrm>
          <a:ln/>
        </p:spPr>
        <p:txBody>
          <a:bodyPr/>
          <a:lstStyle/>
          <a:p>
            <a:endParaRPr lang="de-DE"/>
          </a:p>
        </p:txBody>
      </p:sp>
      <p:sp>
        <p:nvSpPr>
          <p:cNvPr id="23554" name="Rectangle 2"/>
          <p:cNvSpPr>
            <a:spLocks noGrp="1" noChangeArrowheads="1"/>
          </p:cNvSpPr>
          <p:nvPr>
            <p:ph type="subTitle" idx="4294967295"/>
          </p:nvPr>
        </p:nvSpPr>
        <p:spPr>
          <a:xfrm>
            <a:off x="457200" y="1263650"/>
            <a:ext cx="8229600" cy="4819650"/>
          </a:xfrm>
          <a:ln/>
        </p:spPr>
        <p:txBody>
          <a:bodyPr anchor="ctr"/>
          <a:lstStyle/>
          <a:p>
            <a:pPr marL="0" indent="0" algn="ctr">
              <a:lnSpc>
                <a:spcPct val="98000"/>
              </a:lnSpc>
              <a:buFont typeface="Wingdings 3" pitchFamily="16" charset="2"/>
              <a:buNone/>
            </a:pPr>
            <a:r>
              <a:rPr lang="en-GB"/>
              <a:t>Strategische Standortwahl</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Das neoklassische Modell nach Weber</a:t>
            </a:r>
          </a:p>
        </p:txBody>
      </p:sp>
      <p:sp>
        <p:nvSpPr>
          <p:cNvPr id="24578" name="Rectangle 2"/>
          <p:cNvSpPr>
            <a:spLocks noGrp="1" noChangeArrowheads="1"/>
          </p:cNvSpPr>
          <p:nvPr>
            <p:ph type="body" idx="4294967295"/>
          </p:nvPr>
        </p:nvSpPr>
        <p:spPr>
          <a:xfrm>
            <a:off x="4673600" y="1219200"/>
            <a:ext cx="4016375" cy="5056188"/>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200"/>
              <a:t>„Über den Standort der Industrien“ (Alfred Weber, 1909)</a:t>
            </a:r>
            <a:r>
              <a:rPr lang="ar-SA" sz="2200">
                <a:cs typeface="Arial" charset="0"/>
              </a:rPr>
              <a:t>‏</a:t>
            </a:r>
            <a:endParaRPr lang="en-GB" sz="2200"/>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200"/>
              <a:t>Transportkosten minimieren</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200"/>
              <a:t>Lohngefälle beachten</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200"/>
              <a:t>Synergie oder Antagonismus?</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2200"/>
              <a:t>Materialindex = Rohgewicht / Endgewicht</a:t>
            </a:r>
            <a:br>
              <a:rPr lang="en-GB" sz="2200"/>
            </a:br>
            <a:endParaRPr lang="en-GB" sz="2200"/>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800" i="1"/>
              <a:t>Der optimale Standort ist dort, wo es am wenigsten Kostet und man am meisten Geld verdient.</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800" i="1"/>
              <a:t>Kritik? Siehe Bild...</a:t>
            </a:r>
          </a:p>
        </p:txBody>
      </p:sp>
      <p:pic>
        <p:nvPicPr>
          <p:cNvPr id="24579" name="Picture 3"/>
          <p:cNvPicPr>
            <a:picLocks noChangeAspect="1" noChangeArrowheads="1"/>
          </p:cNvPicPr>
          <p:nvPr/>
        </p:nvPicPr>
        <p:blipFill>
          <a:blip r:embed="rId3" cstate="print"/>
          <a:srcRect/>
          <a:stretch>
            <a:fillRect/>
          </a:stretch>
        </p:blipFill>
        <p:spPr bwMode="auto">
          <a:xfrm>
            <a:off x="457200" y="2295525"/>
            <a:ext cx="4016375" cy="2757488"/>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Standortfaktoren</a:t>
            </a:r>
          </a:p>
        </p:txBody>
      </p:sp>
      <p:sp>
        <p:nvSpPr>
          <p:cNvPr id="25602" name="Rectangle 2"/>
          <p:cNvSpPr>
            <a:spLocks noGrp="1" noChangeArrowheads="1"/>
          </p:cNvSpPr>
          <p:nvPr>
            <p:ph type="body" idx="4294967295"/>
          </p:nvPr>
        </p:nvSpPr>
        <p:spPr>
          <a:xfrm>
            <a:off x="457200" y="1219200"/>
            <a:ext cx="4016375" cy="4910138"/>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Sehr vielfältige Systematisierung möglich.</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b="1"/>
              <a:t>Harte Faktoren:</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Quantifizierbar</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Meist K.O.-Kriterien</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b="1"/>
              <a:t>Weiche Faktoren:</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Subjektiv</a:t>
            </a:r>
          </a:p>
          <a:p>
            <a:pPr lvl="1">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Zunehmende Bedeutung</a:t>
            </a:r>
          </a:p>
        </p:txBody>
      </p:sp>
      <p:pic>
        <p:nvPicPr>
          <p:cNvPr id="25603" name="Picture 3"/>
          <p:cNvPicPr>
            <a:picLocks noChangeAspect="1" noChangeArrowheads="1"/>
          </p:cNvPicPr>
          <p:nvPr/>
        </p:nvPicPr>
        <p:blipFill>
          <a:blip r:embed="rId3"/>
          <a:srcRect/>
          <a:stretch>
            <a:fillRect/>
          </a:stretch>
        </p:blipFill>
        <p:spPr bwMode="auto">
          <a:xfrm>
            <a:off x="4673600" y="1665288"/>
            <a:ext cx="4016375" cy="4016375"/>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Moderne Werkzeuge: Nutzwertanalyse</a:t>
            </a:r>
          </a:p>
        </p:txBody>
      </p:sp>
      <p:graphicFrame>
        <p:nvGraphicFramePr>
          <p:cNvPr id="26626" name="Object 2"/>
          <p:cNvGraphicFramePr>
            <a:graphicFrameLocks noChangeAspect="1"/>
          </p:cNvGraphicFramePr>
          <p:nvPr/>
        </p:nvGraphicFramePr>
        <p:xfrm>
          <a:off x="271463" y="3016250"/>
          <a:ext cx="8602662" cy="2797175"/>
        </p:xfrm>
        <a:graphic>
          <a:graphicData uri="http://schemas.openxmlformats.org/presentationml/2006/ole">
            <p:oleObj spid="_x0000_s1026" r:id="rId4" imgW="5519520" imgH="1575000" progId="Excel.Sheet.8">
              <p:embed/>
            </p:oleObj>
          </a:graphicData>
        </a:graphic>
      </p:graphicFrame>
      <p:sp>
        <p:nvSpPr>
          <p:cNvPr id="26627" name="Rectangle 3"/>
          <p:cNvSpPr>
            <a:spLocks noGrp="1" noChangeArrowheads="1"/>
          </p:cNvSpPr>
          <p:nvPr>
            <p:ph type="body" idx="4294967295"/>
          </p:nvPr>
        </p:nvSpPr>
        <p:spPr>
          <a:xfrm>
            <a:off x="457200" y="1219200"/>
            <a:ext cx="8229600" cy="1787525"/>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Iteratives Top-Down-Verfahren</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Gewichtete Bewertung in einer Matrix</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Aufstellen einer Rangfolge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457200" y="152400"/>
            <a:ext cx="8229600" cy="992188"/>
          </a:xfrm>
          <a:ln/>
        </p:spPr>
        <p:txBody>
          <a:bodyPr/>
          <a:lstStyle/>
          <a:p>
            <a:pP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Geografische Informationssysteme</a:t>
            </a:r>
          </a:p>
        </p:txBody>
      </p:sp>
      <p:sp>
        <p:nvSpPr>
          <p:cNvPr id="27650" name="Rectangle 2"/>
          <p:cNvSpPr>
            <a:spLocks noGrp="1" noChangeArrowheads="1"/>
          </p:cNvSpPr>
          <p:nvPr>
            <p:ph type="body" idx="4294967295"/>
          </p:nvPr>
        </p:nvSpPr>
        <p:spPr>
          <a:xfrm>
            <a:off x="457200" y="1219200"/>
            <a:ext cx="8229600" cy="4910138"/>
          </a:xfrm>
          <a:ln/>
        </p:spPr>
        <p:txBody>
          <a:bodyPr/>
          <a:lstStyle/>
          <a:p>
            <a:pPr>
              <a:lnSpc>
                <a:spcPct val="98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An der Kreuzung Lamaystr. / Starkstr. befindet sich eine Auffahrt zur B10</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In Karlsruhe gibt es sechs akademische Einrichtungen.</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Von Karlsruhe aus gibt es ICE-Verbindungen nach Stuttgart, Hamburg und München.</a:t>
            </a:r>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t>Am Rheinhafen Karlsruhe sind 5.000 Arbeitsplätze angesiedelt.</a:t>
            </a:r>
            <a:br>
              <a:rPr lang="en-GB"/>
            </a:br>
            <a:endParaRPr lang="en-GB"/>
          </a:p>
          <a:p>
            <a:pPr>
              <a:lnSpc>
                <a:spcPct val="97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b="1" u="sng"/>
              <a:t>Daten</a:t>
            </a:r>
            <a:r>
              <a:rPr lang="en-GB" b="1"/>
              <a:t> mit </a:t>
            </a:r>
            <a:r>
              <a:rPr lang="en-GB" b="1" u="sng"/>
              <a:t>geografischem Bezug</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0</TotalTime>
  <Words>2365</Words>
  <Application>Microsoft Office PowerPoint</Application>
  <PresentationFormat>Bildschirmpräsentation (4:3)</PresentationFormat>
  <Paragraphs>833</Paragraphs>
  <Slides>115</Slides>
  <Notes>52</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115</vt:i4>
      </vt:variant>
    </vt:vector>
  </HeadingPairs>
  <TitlesOfParts>
    <vt:vector size="117" baseType="lpstr">
      <vt:lpstr>Origin</vt:lpstr>
      <vt:lpstr>Microsoft Office Excel 97-2003-Arbeitsblatt</vt:lpstr>
      <vt:lpstr>Strategische Unternehmensführung</vt:lpstr>
      <vt:lpstr>Agenda</vt:lpstr>
      <vt:lpstr>Folie 3</vt:lpstr>
      <vt:lpstr>Folie 4</vt:lpstr>
      <vt:lpstr>Was ist eine Strategie?</vt:lpstr>
      <vt:lpstr>Folie 6</vt:lpstr>
      <vt:lpstr>Folie 7</vt:lpstr>
      <vt:lpstr>Die Vision des Unternehmens</vt:lpstr>
      <vt:lpstr>Die Strategien des Unternehmens</vt:lpstr>
      <vt:lpstr>Das laterale Ökosystem</vt:lpstr>
      <vt:lpstr>Das laterale Ökosystem</vt:lpstr>
      <vt:lpstr>Folie 12</vt:lpstr>
      <vt:lpstr>Folie 13</vt:lpstr>
      <vt:lpstr>Strategieentwicklung</vt:lpstr>
      <vt:lpstr>Strategieentwicklung</vt:lpstr>
      <vt:lpstr>Folie 16</vt:lpstr>
      <vt:lpstr>Strategische Instrumente</vt:lpstr>
      <vt:lpstr>Strategische Instrumente</vt:lpstr>
      <vt:lpstr>Strategische Instrumente</vt:lpstr>
      <vt:lpstr>Strategische Instrumente</vt:lpstr>
      <vt:lpstr>Strategische Instrumente</vt:lpstr>
      <vt:lpstr>Strategische Instrumente</vt:lpstr>
      <vt:lpstr>Strategische Instrumente</vt:lpstr>
      <vt:lpstr>Strategische Instrumente</vt:lpstr>
      <vt:lpstr>Strategische Instrumente</vt:lpstr>
      <vt:lpstr>Strategische Instrumente</vt:lpstr>
      <vt:lpstr>Strategische Instrumente</vt:lpstr>
      <vt:lpstr>Strategische Instrumente</vt:lpstr>
      <vt:lpstr>Strategische Instrumente</vt:lpstr>
      <vt:lpstr>Folie 30</vt:lpstr>
      <vt:lpstr>Strategieimplementierung</vt:lpstr>
      <vt:lpstr>Zusammenhang Strategieplanung - Strategieimplementierung</vt:lpstr>
      <vt:lpstr>Vorgehensweise</vt:lpstr>
      <vt:lpstr>Voraussetzungen für die Ermittlung geeigneter Maßnahmen</vt:lpstr>
      <vt:lpstr>7-S-Modell</vt:lpstr>
      <vt:lpstr>Globalmaßnahmen - Einzelmaßnahmen</vt:lpstr>
      <vt:lpstr>Beispiele Globalmaßnahmen</vt:lpstr>
      <vt:lpstr>Beispiele Globalmaßnahmen</vt:lpstr>
      <vt:lpstr>Beispiele Einzelmaßnahmen</vt:lpstr>
      <vt:lpstr>Beispiele Einzelmaßnahmen</vt:lpstr>
      <vt:lpstr>Koordinierung</vt:lpstr>
      <vt:lpstr>Koordinierungsarten</vt:lpstr>
      <vt:lpstr>Zeitliche Koordinierung</vt:lpstr>
      <vt:lpstr>Rollierende Planung</vt:lpstr>
      <vt:lpstr>Horizontale Koordinierung</vt:lpstr>
      <vt:lpstr>Vertikale Koordinierung</vt:lpstr>
      <vt:lpstr>Aufgaben</vt:lpstr>
      <vt:lpstr>Strategische Kontrolle</vt:lpstr>
      <vt:lpstr>Strategische Kontrolle</vt:lpstr>
      <vt:lpstr>Ziele der strategische Kontrolle</vt:lpstr>
      <vt:lpstr>Kontrollstufen der strategischen Kontrolle</vt:lpstr>
      <vt:lpstr>Prämissenkontrolle</vt:lpstr>
      <vt:lpstr>Durchführungskontrolle</vt:lpstr>
      <vt:lpstr>Strategische Überwachung</vt:lpstr>
      <vt:lpstr>Kontrollstufen</vt:lpstr>
      <vt:lpstr>Kontrollbereiche</vt:lpstr>
      <vt:lpstr>Ablauf der Kontrolle</vt:lpstr>
      <vt:lpstr>Kritik an der strategischen Kontrolle</vt:lpstr>
      <vt:lpstr>Aufgaben</vt:lpstr>
      <vt:lpstr>Folie 60</vt:lpstr>
      <vt:lpstr>Aufbau</vt:lpstr>
      <vt:lpstr>Begriffsklärung</vt:lpstr>
      <vt:lpstr>Ziele</vt:lpstr>
      <vt:lpstr>Aufgaben</vt:lpstr>
      <vt:lpstr>Einflussfaktoren</vt:lpstr>
      <vt:lpstr>Zusammenhang</vt:lpstr>
      <vt:lpstr>Kapitalbereich</vt:lpstr>
      <vt:lpstr>Optimierung der Außenfinanzierung</vt:lpstr>
      <vt:lpstr>Die Modigliani-Miller-Theoreme</vt:lpstr>
      <vt:lpstr>Optimierung der Innenfinanzierung</vt:lpstr>
      <vt:lpstr>Cash-Flow</vt:lpstr>
      <vt:lpstr>Aufgabe: Free Cash Flow berechnen</vt:lpstr>
      <vt:lpstr>Wiederholung</vt:lpstr>
      <vt:lpstr>Mittagspause</vt:lpstr>
      <vt:lpstr>Motivationsspiel</vt:lpstr>
      <vt:lpstr>Die Punktetafel</vt:lpstr>
      <vt:lpstr>Folie 77</vt:lpstr>
      <vt:lpstr>Was bedeutet Führung?</vt:lpstr>
      <vt:lpstr>Wo treten häufig Probleme auf?</vt:lpstr>
      <vt:lpstr>Das Geheimnis der Kommunikation</vt:lpstr>
      <vt:lpstr>Das Geheimnis der Kommunikation</vt:lpstr>
      <vt:lpstr>Das Geheimnis der Kommunikation</vt:lpstr>
      <vt:lpstr>Das Geheimnis der Kommunikation</vt:lpstr>
      <vt:lpstr>Das Geheimnis der Kommunikation</vt:lpstr>
      <vt:lpstr>Das Geheimnis der Kommunikation</vt:lpstr>
      <vt:lpstr>Das Geheimnis der Kommunikation</vt:lpstr>
      <vt:lpstr>Wann werden Menschen akzeptiert und als sympathisch beurteilt</vt:lpstr>
      <vt:lpstr>Rapport ist das Ziel</vt:lpstr>
      <vt:lpstr>Wie kann man Rapport bewusst herstellen?</vt:lpstr>
      <vt:lpstr>Leading</vt:lpstr>
      <vt:lpstr>Konflikte</vt:lpstr>
      <vt:lpstr>Konfliktlösung</vt:lpstr>
      <vt:lpstr>Fazit</vt:lpstr>
      <vt:lpstr>Folie 94</vt:lpstr>
      <vt:lpstr>Folie 95</vt:lpstr>
      <vt:lpstr>Das neoklassische Modell nach Weber</vt:lpstr>
      <vt:lpstr>Standortfaktoren</vt:lpstr>
      <vt:lpstr>Moderne Werkzeuge: Nutzwertanalyse</vt:lpstr>
      <vt:lpstr>Geografische Informationssysteme</vt:lpstr>
      <vt:lpstr>Geokodierung</vt:lpstr>
      <vt:lpstr>Geokodierung</vt:lpstr>
      <vt:lpstr>Nutzen von geografischen Informationssystemen</vt:lpstr>
      <vt:lpstr>Beispielabbildungen GIS</vt:lpstr>
      <vt:lpstr>Beispielabbildungen GIS</vt:lpstr>
      <vt:lpstr>Beispielabbildungen GIS, Aggregation</vt:lpstr>
      <vt:lpstr>Beispielabbildungen GIS, Aggregation</vt:lpstr>
      <vt:lpstr>Folie 107</vt:lpstr>
      <vt:lpstr>Was ist Marketing?</vt:lpstr>
      <vt:lpstr>Corporate Identity</vt:lpstr>
      <vt:lpstr>Marketingkonzeption und Ziele</vt:lpstr>
      <vt:lpstr>Produktmanagement anhand des Lebenszyklus</vt:lpstr>
      <vt:lpstr>Grundmodell des Produktlebenszyklus</vt:lpstr>
      <vt:lpstr>Product-Life-Cycle der Boston Consulting Group</vt:lpstr>
      <vt:lpstr>Lineare Preispolitik</vt:lpstr>
      <vt:lpstr>Nicht-Lineare Preispolitik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Bastian Klasvogt</dc:creator>
  <cp:lastModifiedBy>Bastian Klasvogt</cp:lastModifiedBy>
  <cp:revision>141</cp:revision>
  <dcterms:created xsi:type="dcterms:W3CDTF">2007-11-30T11:22:15Z</dcterms:created>
  <dcterms:modified xsi:type="dcterms:W3CDTF">2007-12-10T14:34:03Z</dcterms:modified>
</cp:coreProperties>
</file>